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17" r:id="rId3"/>
    <p:sldId id="326" r:id="rId4"/>
    <p:sldId id="327" r:id="rId5"/>
    <p:sldId id="335" r:id="rId6"/>
    <p:sldId id="336" r:id="rId7"/>
    <p:sldId id="286" r:id="rId8"/>
    <p:sldId id="320" r:id="rId9"/>
    <p:sldId id="337" r:id="rId10"/>
    <p:sldId id="319" r:id="rId11"/>
    <p:sldId id="261" r:id="rId12"/>
    <p:sldId id="321" r:id="rId13"/>
    <p:sldId id="271" r:id="rId14"/>
    <p:sldId id="314" r:id="rId15"/>
    <p:sldId id="309" r:id="rId16"/>
    <p:sldId id="311" r:id="rId17"/>
    <p:sldId id="322" r:id="rId18"/>
    <p:sldId id="329" r:id="rId19"/>
    <p:sldId id="338" r:id="rId20"/>
    <p:sldId id="340" r:id="rId21"/>
    <p:sldId id="312" r:id="rId22"/>
    <p:sldId id="313" r:id="rId23"/>
    <p:sldId id="265" r:id="rId24"/>
    <p:sldId id="315" r:id="rId25"/>
    <p:sldId id="325" r:id="rId26"/>
    <p:sldId id="289" r:id="rId27"/>
    <p:sldId id="297" r:id="rId28"/>
    <p:sldId id="332" r:id="rId29"/>
    <p:sldId id="26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CB7"/>
    <a:srgbClr val="2681C4"/>
    <a:srgbClr val="0070C0"/>
    <a:srgbClr val="D5A3F6"/>
    <a:srgbClr val="1839DC"/>
    <a:srgbClr val="FB7F33"/>
    <a:srgbClr val="D5322F"/>
    <a:srgbClr val="FD7F23"/>
    <a:srgbClr val="CCCC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77"/>
    <p:restoredTop sz="70958"/>
  </p:normalViewPr>
  <p:slideViewPr>
    <p:cSldViewPr snapToGrid="0" snapToObjects="1">
      <p:cViewPr varScale="1">
        <p:scale>
          <a:sx n="76" d="100"/>
          <a:sy n="7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E7263-4525-3043-B303-BD5499A6C528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509D-A4B2-C346-A9B9-7F0BB352C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0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54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99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1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5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6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8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5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9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92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78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45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61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8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84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9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5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95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2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D509D-A4B2-C346-A9B9-7F0BB352C3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4955" y="6356349"/>
            <a:ext cx="2743200" cy="365125"/>
          </a:xfrm>
        </p:spPr>
        <p:txBody>
          <a:bodyPr/>
          <a:lstStyle/>
          <a:p>
            <a:fld id="{2E6D3673-F58A-4B42-BE25-9C687DEFEF8D}" type="datetime1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37755" y="639704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http://</a:t>
            </a:r>
            <a:r>
              <a:rPr lang="en-US" b="1" dirty="0" err="1" smtClean="0">
                <a:solidFill>
                  <a:schemeClr val="tx1"/>
                </a:solidFill>
              </a:rPr>
              <a:t>dprg.cs.uiuc.edu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89943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20A9-9D51-6D4C-91A6-2B749A06C8E6}" type="datetime1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8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96E3-37BB-C848-9571-C5B8F970E6E8}" type="datetime1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1AE5EF8-7491-BD46-AA1D-5CFE34E836E7}" type="datetime1">
              <a:rPr lang="en-US" smtClean="0"/>
              <a:t>10/12/18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49"/>
            <a:ext cx="2743200" cy="365125"/>
          </a:xfrm>
        </p:spPr>
        <p:txBody>
          <a:bodyPr/>
          <a:lstStyle/>
          <a:p>
            <a:fld id="{27F16855-CC33-684B-9C25-B141142B0A8B}" type="datetime1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7E4E-B52D-DE46-8006-469DCF13E924}" type="datetime1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4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389-3412-0447-AC61-5BFE5CC4C993}" type="datetime1">
              <a:rPr lang="en-US" smtClean="0"/>
              <a:t>10/12/18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62FE-F5AA-DF4E-8CEE-95B1ED3E361D}" type="datetime1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8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12C1-34A0-044B-9E85-B62B2126D4BC}" type="datetime1">
              <a:rPr lang="en-US" smtClean="0"/>
              <a:t>10/12/18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9E9A-DF2A-3445-8325-E12A22BB079F}" type="datetime1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ACDA-7A9D-4443-AE48-B075702B2547}" type="datetime1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07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586AC95E-23D5-424A-AB84-13F1BA91503B}" type="datetime1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522B2C8E-224C-7B4B-831E-6FE666EDB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340" y="2143080"/>
            <a:ext cx="9214472" cy="732036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Henge: Intent-Driven </a:t>
            </a:r>
            <a:br>
              <a:rPr lang="en-US" sz="5000" b="1" dirty="0" smtClean="0"/>
            </a:br>
            <a:r>
              <a:rPr lang="en-US" sz="5000" b="1" dirty="0" smtClean="0"/>
              <a:t>Multi-Tenant Stream Processing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71" y="3182735"/>
            <a:ext cx="11923010" cy="683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Faria Kalim, Le Xu, </a:t>
            </a:r>
            <a:r>
              <a:rPr lang="en-US" sz="2800" dirty="0" err="1" smtClean="0"/>
              <a:t>Sharanya</a:t>
            </a:r>
            <a:r>
              <a:rPr lang="en-US" sz="2800" dirty="0" smtClean="0"/>
              <a:t> </a:t>
            </a:r>
            <a:r>
              <a:rPr lang="en-US" sz="2800" dirty="0" err="1" smtClean="0"/>
              <a:t>Bathey</a:t>
            </a:r>
            <a:r>
              <a:rPr lang="en-US" sz="2800" dirty="0" smtClean="0"/>
              <a:t>, </a:t>
            </a:r>
            <a:r>
              <a:rPr lang="en-US" sz="2800" dirty="0" err="1" smtClean="0"/>
              <a:t>Richa</a:t>
            </a:r>
            <a:r>
              <a:rPr lang="en-US" sz="2800" dirty="0" smtClean="0"/>
              <a:t> </a:t>
            </a:r>
            <a:r>
              <a:rPr lang="en-US" sz="2800" dirty="0" err="1" smtClean="0"/>
              <a:t>Meherwal</a:t>
            </a:r>
            <a:r>
              <a:rPr lang="en-US" sz="2800" dirty="0" smtClean="0"/>
              <a:t>, </a:t>
            </a:r>
            <a:r>
              <a:rPr lang="en-US" sz="2800" dirty="0" err="1" smtClean="0"/>
              <a:t>Indranil</a:t>
            </a:r>
            <a:r>
              <a:rPr lang="en-US" sz="2800" dirty="0" smtClean="0"/>
              <a:t> Gupta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34" y="4455116"/>
            <a:ext cx="613955" cy="795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3989" y="3722678"/>
            <a:ext cx="578087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Distributed Protocols Research Group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Department </a:t>
            </a:r>
            <a:r>
              <a:rPr lang="en-US" sz="2400" dirty="0"/>
              <a:t>of </a:t>
            </a:r>
            <a:r>
              <a:rPr lang="en-US" sz="2400" dirty="0" smtClean="0"/>
              <a:t>Computer Science</a:t>
            </a:r>
            <a:endParaRPr lang="en-US" sz="2000" baseline="30000" dirty="0" smtClean="0"/>
          </a:p>
          <a:p>
            <a:pPr algn="ctr"/>
            <a:r>
              <a:rPr lang="en-US" sz="2400" dirty="0" smtClean="0"/>
              <a:t>University of Illinois at Urbana Champaign</a:t>
            </a:r>
          </a:p>
          <a:p>
            <a:pPr algn="ctr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331862" y="1188047"/>
            <a:ext cx="5266696" cy="5561950"/>
            <a:chOff x="6331862" y="1188047"/>
            <a:chExt cx="5266696" cy="5561950"/>
          </a:xfrm>
        </p:grpSpPr>
        <p:grpSp>
          <p:nvGrpSpPr>
            <p:cNvPr id="6" name="Group 5"/>
            <p:cNvGrpSpPr/>
            <p:nvPr/>
          </p:nvGrpSpPr>
          <p:grpSpPr>
            <a:xfrm>
              <a:off x="6331862" y="1188047"/>
              <a:ext cx="5220904" cy="5011135"/>
              <a:chOff x="6331862" y="1345215"/>
              <a:chExt cx="5220904" cy="5011135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1862" y="1345215"/>
                <a:ext cx="5220904" cy="5011135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9486158" y="2313500"/>
                <a:ext cx="169326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latin typeface="Candara" charset="0"/>
                    <a:ea typeface="Candara" charset="0"/>
                    <a:cs typeface="Candara" charset="0"/>
                  </a:rPr>
                  <a:t>Expected Utility</a:t>
                </a:r>
                <a:endParaRPr lang="en-US" sz="2400" dirty="0" smtClean="0"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10276579" y="1787877"/>
                <a:ext cx="0" cy="48063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7275872" y="3438481"/>
                <a:ext cx="156890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Latency SLO</a:t>
                </a:r>
              </a:p>
              <a:p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Threshold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8012814" y="4020114"/>
                <a:ext cx="69660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043741" y="4693294"/>
                <a:ext cx="18374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Current Utility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9892298" y="3500677"/>
                <a:ext cx="0" cy="87635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6971276" y="6288332"/>
              <a:ext cx="46272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 charset="0"/>
                  <a:ea typeface="Candara" charset="0"/>
                  <a:cs typeface="Candara" charset="0"/>
                </a:rPr>
                <a:t>Utility function for a single job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9284917" y="6024910"/>
              <a:ext cx="0" cy="3314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</a:t>
            </a:r>
            <a:r>
              <a:rPr lang="en-US" dirty="0" smtClean="0"/>
              <a:t>benefit even below </a:t>
            </a:r>
            <a:r>
              <a:rPr lang="en-US" dirty="0"/>
              <a:t>SLO threshold</a:t>
            </a:r>
            <a:endParaRPr lang="en-US" dirty="0">
              <a:sym typeface="Wingding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>
                <a:sym typeface="Wingdings"/>
              </a:rPr>
              <a:t>Job Utility Functions</a:t>
            </a:r>
          </a:p>
          <a:p>
            <a:pPr marL="457200" lvl="1" indent="0">
              <a:buNone/>
            </a:pPr>
            <a:endParaRPr lang="en-US" sz="2800" dirty="0" smtClean="0">
              <a:sym typeface="Wingdings"/>
            </a:endParaRPr>
          </a:p>
          <a:p>
            <a:pPr marL="457200" lvl="1" indent="0">
              <a:buNone/>
            </a:pPr>
            <a:endParaRPr lang="en-US" sz="2800" dirty="0">
              <a:sym typeface="Wingdings"/>
            </a:endParaRPr>
          </a:p>
          <a:p>
            <a:pPr marL="457200" lvl="1" indent="0">
              <a:buNone/>
            </a:pPr>
            <a:endParaRPr lang="en-US" sz="2800" dirty="0" smtClean="0">
              <a:sym typeface="Wingdings"/>
            </a:endParaRPr>
          </a:p>
          <a:p>
            <a:pPr marL="457200" lvl="1" indent="0">
              <a:buNone/>
            </a:pPr>
            <a:endParaRPr lang="en-US" sz="2800" dirty="0">
              <a:sym typeface="Wingdings"/>
            </a:endParaRPr>
          </a:p>
          <a:p>
            <a:pPr marL="457200" lvl="1" indent="0">
              <a:buNone/>
            </a:pPr>
            <a:endParaRPr lang="en-US" sz="2800" dirty="0" smtClean="0">
              <a:sym typeface="Wingdings"/>
            </a:endParaRPr>
          </a:p>
          <a:p>
            <a:pPr marL="457200" lvl="1" indent="0">
              <a:buNone/>
            </a:pPr>
            <a:endParaRPr lang="en-US" sz="2800" dirty="0">
              <a:sym typeface="Wingdings"/>
            </a:endParaRPr>
          </a:p>
          <a:p>
            <a:pPr marL="457200" lvl="1" indent="0">
              <a:buNone/>
            </a:pPr>
            <a:r>
              <a:rPr lang="en-US" sz="2800" dirty="0">
                <a:sym typeface="Wingdings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" y="2955890"/>
            <a:ext cx="9438379" cy="16393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 err="1" smtClean="0">
                <a:sym typeface="Wingdings"/>
              </a:rPr>
              <a:t>Henge’s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goal  Maximize the total utility of the cluster</a:t>
            </a:r>
          </a:p>
        </p:txBody>
      </p:sp>
    </p:spTree>
    <p:extLst>
      <p:ext uri="{BB962C8B-B14F-4D97-AF65-F5344CB8AC3E}">
        <p14:creationId xmlns:p14="http://schemas.microsoft.com/office/powerpoint/2010/main" val="18788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96" y="385990"/>
            <a:ext cx="12256008" cy="1325563"/>
          </a:xfrm>
        </p:spPr>
        <p:txBody>
          <a:bodyPr/>
          <a:lstStyle/>
          <a:p>
            <a:r>
              <a:rPr lang="en-US" dirty="0" smtClean="0"/>
              <a:t>Background: Stream </a:t>
            </a:r>
            <a:r>
              <a:rPr lang="en-US" dirty="0"/>
              <a:t>P</a:t>
            </a:r>
            <a:r>
              <a:rPr lang="en-US" dirty="0" smtClean="0"/>
              <a:t>rocessing Topologies (Jobs)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23A6F887-3B75-1F43-9C46-7E149003E533}"/>
              </a:ext>
            </a:extLst>
          </p:cNvPr>
          <p:cNvSpPr/>
          <p:nvPr/>
        </p:nvSpPr>
        <p:spPr>
          <a:xfrm>
            <a:off x="5036396" y="3214657"/>
            <a:ext cx="1712435" cy="457200"/>
          </a:xfrm>
          <a:prstGeom prst="ellipse">
            <a:avLst/>
          </a:prstGeom>
          <a:solidFill>
            <a:srgbClr val="E7D5E8"/>
          </a:solidFill>
          <a:ln>
            <a:solidFill>
              <a:srgbClr val="E7D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eirut" charset="-78"/>
                <a:ea typeface="Beirut" charset="-78"/>
                <a:cs typeface="Beirut" charset="-78"/>
              </a:rPr>
              <a:t>Splitter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F21A1349-FEC1-F84E-9C77-83DFBE073808}"/>
              </a:ext>
            </a:extLst>
          </p:cNvPr>
          <p:cNvSpPr/>
          <p:nvPr/>
        </p:nvSpPr>
        <p:spPr>
          <a:xfrm>
            <a:off x="5206814" y="4732040"/>
            <a:ext cx="1371600" cy="457200"/>
          </a:xfrm>
          <a:prstGeom prst="ellipse">
            <a:avLst/>
          </a:prstGeom>
          <a:solidFill>
            <a:srgbClr val="21773A"/>
          </a:solidFill>
          <a:ln>
            <a:solidFill>
              <a:srgbClr val="217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Count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CDA64CDE-D65D-1D40-9413-C1C90F6D03E8}"/>
              </a:ext>
            </a:extLst>
          </p:cNvPr>
          <p:cNvCxnSpPr>
            <a:cxnSpLocks/>
            <a:stCxn id="52" idx="4"/>
            <a:endCxn id="4" idx="0"/>
          </p:cNvCxnSpPr>
          <p:nvPr/>
        </p:nvCxnSpPr>
        <p:spPr>
          <a:xfrm>
            <a:off x="5892614" y="2303565"/>
            <a:ext cx="0" cy="9110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31CD2C07-E200-D649-90B4-E408E0E69074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5892614" y="3662404"/>
            <a:ext cx="0" cy="1069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319FC6-06EB-5843-AD84-7A2FE7C85BCD}"/>
              </a:ext>
            </a:extLst>
          </p:cNvPr>
          <p:cNvSpPr txBox="1"/>
          <p:nvPr/>
        </p:nvSpPr>
        <p:spPr>
          <a:xfrm>
            <a:off x="6204458" y="3951166"/>
            <a:ext cx="151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 panose="020E0502030303020204" pitchFamily="34" charset="0"/>
              </a:rPr>
              <a:t>Operators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044A42A-2384-F948-8A8A-C3ACDBE50451}"/>
              </a:ext>
            </a:extLst>
          </p:cNvPr>
          <p:cNvCxnSpPr>
            <a:cxnSpLocks/>
          </p:cNvCxnSpPr>
          <p:nvPr/>
        </p:nvCxnSpPr>
        <p:spPr>
          <a:xfrm flipH="1" flipV="1">
            <a:off x="6444805" y="3662404"/>
            <a:ext cx="518578" cy="2887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B5B01E93-A5A7-894A-B919-6F8F79D2B88B}"/>
              </a:ext>
            </a:extLst>
          </p:cNvPr>
          <p:cNvCxnSpPr>
            <a:cxnSpLocks/>
          </p:cNvCxnSpPr>
          <p:nvPr/>
        </p:nvCxnSpPr>
        <p:spPr>
          <a:xfrm flipH="1">
            <a:off x="6444805" y="4351276"/>
            <a:ext cx="518578" cy="3807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DBE266B9-8261-2544-9875-AEA3092A521D}"/>
              </a:ext>
            </a:extLst>
          </p:cNvPr>
          <p:cNvSpPr/>
          <p:nvPr/>
        </p:nvSpPr>
        <p:spPr>
          <a:xfrm>
            <a:off x="5206814" y="1846365"/>
            <a:ext cx="1371600" cy="457200"/>
          </a:xfrm>
          <a:prstGeom prst="ellipse">
            <a:avLst/>
          </a:prstGeom>
          <a:solidFill>
            <a:srgbClr val="7A3692"/>
          </a:solidFill>
          <a:ln>
            <a:solidFill>
              <a:srgbClr val="7A36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Spout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11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41977" y="5643573"/>
            <a:ext cx="5005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 panose="020E0502030303020204" pitchFamily="34" charset="0"/>
              </a:rPr>
              <a:t>Logical DAG for </a:t>
            </a:r>
            <a:r>
              <a:rPr lang="en-US" sz="2400" b="1" dirty="0" smtClean="0">
                <a:latin typeface="Candara" panose="020E0502030303020204" pitchFamily="34" charset="0"/>
              </a:rPr>
              <a:t>a Word Count Job</a:t>
            </a:r>
            <a:endParaRPr lang="en-US" sz="2400" b="1" dirty="0">
              <a:latin typeface="Candara" panose="020E0502030303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6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12</a:t>
            </a:fld>
            <a:endParaRPr lang="en-US"/>
          </a:p>
        </p:txBody>
      </p:sp>
      <p:grpSp>
        <p:nvGrpSpPr>
          <p:cNvPr id="228" name="Group 227"/>
          <p:cNvGrpSpPr/>
          <p:nvPr/>
        </p:nvGrpSpPr>
        <p:grpSpPr>
          <a:xfrm>
            <a:off x="289518" y="1830751"/>
            <a:ext cx="5621918" cy="2641156"/>
            <a:chOff x="838200" y="3702855"/>
            <a:chExt cx="5621918" cy="2641156"/>
          </a:xfrm>
        </p:grpSpPr>
        <p:sp>
          <p:nvSpPr>
            <p:cNvPr id="181" name="Oval 180"/>
            <p:cNvSpPr/>
            <p:nvPr/>
          </p:nvSpPr>
          <p:spPr>
            <a:xfrm>
              <a:off x="4860111" y="4669786"/>
              <a:ext cx="1600007" cy="641988"/>
            </a:xfrm>
            <a:prstGeom prst="ellipse">
              <a:avLst/>
            </a:prstGeom>
            <a:solidFill>
              <a:srgbClr val="2676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Sink</a:t>
              </a:r>
              <a:endPara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2957334" y="3702855"/>
              <a:ext cx="1351267" cy="584176"/>
            </a:xfrm>
            <a:prstGeom prst="ellipse">
              <a:avLst/>
            </a:prstGeom>
            <a:solidFill>
              <a:srgbClr val="E7D5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Bolt</a:t>
              </a:r>
            </a:p>
          </p:txBody>
        </p:sp>
        <p:cxnSp>
          <p:nvCxnSpPr>
            <p:cNvPr id="188" name="Straight Arrow Connector 45"/>
            <p:cNvCxnSpPr>
              <a:stCxn id="207" idx="6"/>
              <a:endCxn id="181" idx="4"/>
            </p:cNvCxnSpPr>
            <p:nvPr/>
          </p:nvCxnSpPr>
          <p:spPr>
            <a:xfrm flipV="1">
              <a:off x="4308600" y="5311774"/>
              <a:ext cx="1351515" cy="740149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Oval 205"/>
            <p:cNvSpPr/>
            <p:nvPr/>
          </p:nvSpPr>
          <p:spPr>
            <a:xfrm>
              <a:off x="2984557" y="4703725"/>
              <a:ext cx="1351267" cy="584176"/>
            </a:xfrm>
            <a:prstGeom prst="ellipse">
              <a:avLst/>
            </a:prstGeom>
            <a:solidFill>
              <a:srgbClr val="E7D5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Bolt</a:t>
              </a:r>
            </a:p>
          </p:txBody>
        </p:sp>
        <p:sp>
          <p:nvSpPr>
            <p:cNvPr id="207" name="Oval 206"/>
            <p:cNvSpPr/>
            <p:nvPr/>
          </p:nvSpPr>
          <p:spPr>
            <a:xfrm>
              <a:off x="2957333" y="5759835"/>
              <a:ext cx="1351267" cy="584176"/>
            </a:xfrm>
            <a:prstGeom prst="ellipse">
              <a:avLst/>
            </a:prstGeom>
            <a:solidFill>
              <a:srgbClr val="E7D5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Bolt</a:t>
              </a:r>
            </a:p>
          </p:txBody>
        </p:sp>
        <p:sp>
          <p:nvSpPr>
            <p:cNvPr id="208" name="Oval 207"/>
            <p:cNvSpPr/>
            <p:nvPr/>
          </p:nvSpPr>
          <p:spPr>
            <a:xfrm>
              <a:off x="838200" y="4698691"/>
              <a:ext cx="1564993" cy="58417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Spout</a:t>
              </a:r>
            </a:p>
          </p:txBody>
        </p:sp>
        <p:cxnSp>
          <p:nvCxnSpPr>
            <p:cNvPr id="212" name="Straight Arrow Connector 45"/>
            <p:cNvCxnSpPr>
              <a:stCxn id="182" idx="6"/>
              <a:endCxn id="181" idx="0"/>
            </p:cNvCxnSpPr>
            <p:nvPr/>
          </p:nvCxnSpPr>
          <p:spPr>
            <a:xfrm>
              <a:off x="4308601" y="3994943"/>
              <a:ext cx="1351514" cy="674843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45"/>
            <p:cNvCxnSpPr>
              <a:stCxn id="206" idx="6"/>
              <a:endCxn id="181" idx="2"/>
            </p:cNvCxnSpPr>
            <p:nvPr/>
          </p:nvCxnSpPr>
          <p:spPr>
            <a:xfrm flipV="1">
              <a:off x="4335824" y="4990780"/>
              <a:ext cx="524287" cy="503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45"/>
            <p:cNvCxnSpPr>
              <a:stCxn id="208" idx="0"/>
              <a:endCxn id="182" idx="2"/>
            </p:cNvCxnSpPr>
            <p:nvPr/>
          </p:nvCxnSpPr>
          <p:spPr>
            <a:xfrm rot="5400000" flipH="1" flipV="1">
              <a:off x="1937141" y="3678499"/>
              <a:ext cx="703748" cy="1336637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45"/>
            <p:cNvCxnSpPr>
              <a:stCxn id="208" idx="4"/>
              <a:endCxn id="207" idx="2"/>
            </p:cNvCxnSpPr>
            <p:nvPr/>
          </p:nvCxnSpPr>
          <p:spPr>
            <a:xfrm rot="16200000" flipH="1">
              <a:off x="1904488" y="4999077"/>
              <a:ext cx="769055" cy="1336636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208" idx="6"/>
              <a:endCxn id="206" idx="2"/>
            </p:cNvCxnSpPr>
            <p:nvPr/>
          </p:nvCxnSpPr>
          <p:spPr>
            <a:xfrm>
              <a:off x="2403193" y="4990780"/>
              <a:ext cx="581364" cy="50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6596104" y="2018142"/>
            <a:ext cx="5378369" cy="2266374"/>
            <a:chOff x="1058904" y="3857323"/>
            <a:chExt cx="5378369" cy="2266374"/>
          </a:xfrm>
        </p:grpSpPr>
        <p:sp>
          <p:nvSpPr>
            <p:cNvPr id="229" name="Oval 228"/>
            <p:cNvSpPr/>
            <p:nvPr/>
          </p:nvSpPr>
          <p:spPr>
            <a:xfrm>
              <a:off x="2961714" y="4688071"/>
              <a:ext cx="1351267" cy="584176"/>
            </a:xfrm>
            <a:prstGeom prst="ellipse">
              <a:avLst/>
            </a:prstGeom>
            <a:solidFill>
              <a:srgbClr val="E7D5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Bolt</a:t>
              </a:r>
            </a:p>
          </p:txBody>
        </p:sp>
        <p:sp>
          <p:nvSpPr>
            <p:cNvPr id="230" name="Oval 229"/>
            <p:cNvSpPr/>
            <p:nvPr/>
          </p:nvSpPr>
          <p:spPr>
            <a:xfrm>
              <a:off x="1069278" y="3919014"/>
              <a:ext cx="1564993" cy="58417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Spout</a:t>
              </a:r>
            </a:p>
          </p:txBody>
        </p:sp>
        <p:sp>
          <p:nvSpPr>
            <p:cNvPr id="231" name="Oval 230"/>
            <p:cNvSpPr/>
            <p:nvPr/>
          </p:nvSpPr>
          <p:spPr>
            <a:xfrm>
              <a:off x="1058904" y="4688069"/>
              <a:ext cx="1564993" cy="58417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Spout</a:t>
              </a:r>
            </a:p>
          </p:txBody>
        </p:sp>
        <p:sp>
          <p:nvSpPr>
            <p:cNvPr id="232" name="Oval 231"/>
            <p:cNvSpPr/>
            <p:nvPr/>
          </p:nvSpPr>
          <p:spPr>
            <a:xfrm>
              <a:off x="1069278" y="5506524"/>
              <a:ext cx="1564993" cy="58417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Spout</a:t>
              </a:r>
            </a:p>
          </p:txBody>
        </p:sp>
        <p:sp>
          <p:nvSpPr>
            <p:cNvPr id="233" name="Oval 232"/>
            <p:cNvSpPr/>
            <p:nvPr/>
          </p:nvSpPr>
          <p:spPr>
            <a:xfrm>
              <a:off x="4837266" y="3857323"/>
              <a:ext cx="1600007" cy="641988"/>
            </a:xfrm>
            <a:prstGeom prst="ellipse">
              <a:avLst/>
            </a:prstGeom>
            <a:solidFill>
              <a:srgbClr val="2676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Sink</a:t>
              </a:r>
              <a:endPara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837265" y="4669516"/>
              <a:ext cx="1600007" cy="641988"/>
            </a:xfrm>
            <a:prstGeom prst="ellipse">
              <a:avLst/>
            </a:prstGeom>
            <a:solidFill>
              <a:srgbClr val="2676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Sink</a:t>
              </a:r>
              <a:endPara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4837266" y="5481709"/>
              <a:ext cx="1600007" cy="641988"/>
            </a:xfrm>
            <a:prstGeom prst="ellipse">
              <a:avLst/>
            </a:prstGeom>
            <a:solidFill>
              <a:srgbClr val="2676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Sink</a:t>
              </a:r>
              <a:endPara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endParaRPr>
            </a:p>
          </p:txBody>
        </p:sp>
        <p:cxnSp>
          <p:nvCxnSpPr>
            <p:cNvPr id="236" name="Straight Arrow Connector 45"/>
            <p:cNvCxnSpPr>
              <a:stCxn id="229" idx="4"/>
              <a:endCxn id="235" idx="2"/>
            </p:cNvCxnSpPr>
            <p:nvPr/>
          </p:nvCxnSpPr>
          <p:spPr>
            <a:xfrm rot="16200000" flipH="1">
              <a:off x="3972079" y="4937516"/>
              <a:ext cx="530456" cy="1199918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45"/>
            <p:cNvCxnSpPr>
              <a:stCxn id="229" idx="0"/>
              <a:endCxn id="233" idx="2"/>
            </p:cNvCxnSpPr>
            <p:nvPr/>
          </p:nvCxnSpPr>
          <p:spPr>
            <a:xfrm rot="5400000" flipH="1" flipV="1">
              <a:off x="3982430" y="3833235"/>
              <a:ext cx="509754" cy="1199918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45"/>
            <p:cNvCxnSpPr>
              <a:stCxn id="229" idx="6"/>
              <a:endCxn id="234" idx="2"/>
            </p:cNvCxnSpPr>
            <p:nvPr/>
          </p:nvCxnSpPr>
          <p:spPr>
            <a:xfrm>
              <a:off x="4312981" y="4980159"/>
              <a:ext cx="524284" cy="1035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45"/>
            <p:cNvCxnSpPr>
              <a:stCxn id="231" idx="6"/>
              <a:endCxn id="229" idx="2"/>
            </p:cNvCxnSpPr>
            <p:nvPr/>
          </p:nvCxnSpPr>
          <p:spPr>
            <a:xfrm>
              <a:off x="2623897" y="4980158"/>
              <a:ext cx="337817" cy="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45"/>
            <p:cNvCxnSpPr>
              <a:stCxn id="230" idx="6"/>
              <a:endCxn id="229" idx="0"/>
            </p:cNvCxnSpPr>
            <p:nvPr/>
          </p:nvCxnSpPr>
          <p:spPr>
            <a:xfrm>
              <a:off x="2634271" y="4211103"/>
              <a:ext cx="1003077" cy="476968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45"/>
            <p:cNvCxnSpPr>
              <a:stCxn id="232" idx="6"/>
              <a:endCxn id="229" idx="4"/>
            </p:cNvCxnSpPr>
            <p:nvPr/>
          </p:nvCxnSpPr>
          <p:spPr>
            <a:xfrm flipV="1">
              <a:off x="2634271" y="5272247"/>
              <a:ext cx="1003077" cy="526366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4" name="TextBox 283"/>
          <p:cNvSpPr txBox="1"/>
          <p:nvPr/>
        </p:nvSpPr>
        <p:spPr>
          <a:xfrm>
            <a:off x="2144978" y="4821807"/>
            <a:ext cx="199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 charset="0"/>
                <a:ea typeface="Candara" charset="0"/>
                <a:cs typeface="Candara" charset="0"/>
              </a:rPr>
              <a:t>Diamond Topology</a:t>
            </a:r>
            <a:endParaRPr lang="en-US" sz="24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8498914" y="4704894"/>
            <a:ext cx="199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 charset="0"/>
                <a:ea typeface="Candara" charset="0"/>
                <a:cs typeface="Candara" charset="0"/>
              </a:rPr>
              <a:t>Star Topology</a:t>
            </a:r>
            <a:endParaRPr lang="en-US" sz="2400" b="1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286" name="Straight Connector 285"/>
          <p:cNvCxnSpPr/>
          <p:nvPr/>
        </p:nvCxnSpPr>
        <p:spPr>
          <a:xfrm flipV="1">
            <a:off x="6131854" y="1545270"/>
            <a:ext cx="0" cy="3927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1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2E397C67-8BE2-784F-A367-B52D29A38B83}"/>
              </a:ext>
            </a:extLst>
          </p:cNvPr>
          <p:cNvSpPr/>
          <p:nvPr/>
        </p:nvSpPr>
        <p:spPr>
          <a:xfrm>
            <a:off x="1396518" y="2606252"/>
            <a:ext cx="1371600" cy="457200"/>
          </a:xfrm>
          <a:prstGeom prst="ellipse">
            <a:avLst/>
          </a:prstGeom>
          <a:solidFill>
            <a:srgbClr val="7A3692"/>
          </a:solidFill>
          <a:ln>
            <a:solidFill>
              <a:srgbClr val="7A36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Spout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34F66CB-3EA8-8F44-8F12-F77F4BF70276}"/>
              </a:ext>
            </a:extLst>
          </p:cNvPr>
          <p:cNvSpPr/>
          <p:nvPr/>
        </p:nvSpPr>
        <p:spPr>
          <a:xfrm>
            <a:off x="4825589" y="2502205"/>
            <a:ext cx="1767619" cy="690189"/>
          </a:xfrm>
          <a:prstGeom prst="ellipse">
            <a:avLst/>
          </a:prstGeom>
          <a:solidFill>
            <a:srgbClr val="E7D5E8"/>
          </a:solidFill>
          <a:ln>
            <a:solidFill>
              <a:srgbClr val="E7D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eirut" charset="-78"/>
                <a:ea typeface="Beirut" charset="-78"/>
                <a:cs typeface="Beirut" charset="-78"/>
              </a:rPr>
              <a:t>Splitter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459F4B8-BD31-224A-BE30-3B5E8A2BADB8}"/>
              </a:ext>
            </a:extLst>
          </p:cNvPr>
          <p:cNvSpPr/>
          <p:nvPr/>
        </p:nvSpPr>
        <p:spPr>
          <a:xfrm>
            <a:off x="9390705" y="2006091"/>
            <a:ext cx="1371600" cy="457200"/>
          </a:xfrm>
          <a:prstGeom prst="ellipse">
            <a:avLst/>
          </a:prstGeom>
          <a:solidFill>
            <a:srgbClr val="21773A"/>
          </a:solidFill>
          <a:ln>
            <a:solidFill>
              <a:srgbClr val="217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022BC90-C04E-FF47-8506-1A7309ADFA4D}"/>
              </a:ext>
            </a:extLst>
          </p:cNvPr>
          <p:cNvCxnSpPr>
            <a:cxnSpLocks/>
            <a:stCxn id="13" idx="6"/>
            <a:endCxn id="7" idx="2"/>
          </p:cNvCxnSpPr>
          <p:nvPr/>
        </p:nvCxnSpPr>
        <p:spPr>
          <a:xfrm flipV="1">
            <a:off x="2768118" y="2847300"/>
            <a:ext cx="2057471" cy="956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522DEB5-9753-B149-AFFE-45E4ABF0C030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 flipV="1">
            <a:off x="6593208" y="2234691"/>
            <a:ext cx="2797497" cy="6126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225C53B-4931-BA4E-A2B8-A46E2BF273AB}"/>
              </a:ext>
            </a:extLst>
          </p:cNvPr>
          <p:cNvSpPr/>
          <p:nvPr/>
        </p:nvSpPr>
        <p:spPr>
          <a:xfrm>
            <a:off x="1396518" y="3574713"/>
            <a:ext cx="1371600" cy="457200"/>
          </a:xfrm>
          <a:prstGeom prst="ellipse">
            <a:avLst/>
          </a:prstGeom>
          <a:solidFill>
            <a:srgbClr val="7A3692"/>
          </a:solidFill>
          <a:ln>
            <a:solidFill>
              <a:srgbClr val="7A36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Spout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8EB04B4-983E-E049-83A9-DB90B9B8FC98}"/>
              </a:ext>
            </a:extLst>
          </p:cNvPr>
          <p:cNvSpPr/>
          <p:nvPr/>
        </p:nvSpPr>
        <p:spPr>
          <a:xfrm>
            <a:off x="4979903" y="3537639"/>
            <a:ext cx="1736497" cy="600479"/>
          </a:xfrm>
          <a:prstGeom prst="ellipse">
            <a:avLst/>
          </a:prstGeom>
          <a:solidFill>
            <a:srgbClr val="E7D5E8"/>
          </a:solidFill>
          <a:ln>
            <a:solidFill>
              <a:srgbClr val="E7D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eirut" charset="-78"/>
                <a:ea typeface="Beirut" charset="-78"/>
                <a:cs typeface="Beirut" charset="-78"/>
              </a:rPr>
              <a:t>Splitter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6E9E73A-77E9-CA47-AE07-ABF80DE7BC29}"/>
              </a:ext>
            </a:extLst>
          </p:cNvPr>
          <p:cNvSpPr/>
          <p:nvPr/>
        </p:nvSpPr>
        <p:spPr>
          <a:xfrm>
            <a:off x="9390764" y="2606252"/>
            <a:ext cx="1371600" cy="457200"/>
          </a:xfrm>
          <a:prstGeom prst="ellipse">
            <a:avLst/>
          </a:prstGeom>
          <a:solidFill>
            <a:srgbClr val="21773A"/>
          </a:solidFill>
          <a:ln>
            <a:solidFill>
              <a:srgbClr val="217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Count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E47C43B0-4BB9-594E-A758-31322BA69B1F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2768118" y="3803313"/>
            <a:ext cx="2211785" cy="345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E2EEBAC-473B-5649-96DC-9268E44B0D90}"/>
              </a:ext>
            </a:extLst>
          </p:cNvPr>
          <p:cNvCxnSpPr>
            <a:cxnSpLocks/>
            <a:stCxn id="15" idx="6"/>
            <a:endCxn id="16" idx="2"/>
          </p:cNvCxnSpPr>
          <p:nvPr/>
        </p:nvCxnSpPr>
        <p:spPr>
          <a:xfrm flipV="1">
            <a:off x="6716400" y="2834852"/>
            <a:ext cx="2674364" cy="10030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7E21101-D898-4B4B-90D1-24C17F154130}"/>
              </a:ext>
            </a:extLst>
          </p:cNvPr>
          <p:cNvCxnSpPr>
            <a:cxnSpLocks/>
            <a:stCxn id="5" idx="6"/>
            <a:endCxn id="15" idx="2"/>
          </p:cNvCxnSpPr>
          <p:nvPr/>
        </p:nvCxnSpPr>
        <p:spPr>
          <a:xfrm>
            <a:off x="2768118" y="2834852"/>
            <a:ext cx="2211785" cy="10030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F75CC9BF-930F-A34E-AAEA-12F2907EF2A2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>
            <a:off x="2768118" y="2834852"/>
            <a:ext cx="2057471" cy="12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E38C4C93-4C7A-4349-8595-62F881E3D824}"/>
              </a:ext>
            </a:extLst>
          </p:cNvPr>
          <p:cNvCxnSpPr>
            <a:cxnSpLocks/>
            <a:stCxn id="15" idx="6"/>
            <a:endCxn id="8" idx="2"/>
          </p:cNvCxnSpPr>
          <p:nvPr/>
        </p:nvCxnSpPr>
        <p:spPr>
          <a:xfrm flipV="1">
            <a:off x="6716400" y="2234691"/>
            <a:ext cx="2674305" cy="16031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406B8CDA-98E3-6D40-9EA3-91A691AA1E27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6593208" y="2847300"/>
            <a:ext cx="2797556" cy="208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5BFC889B-862D-314C-B92B-5B008E024003}"/>
              </a:ext>
            </a:extLst>
          </p:cNvPr>
          <p:cNvSpPr/>
          <p:nvPr/>
        </p:nvSpPr>
        <p:spPr>
          <a:xfrm>
            <a:off x="9404487" y="3267156"/>
            <a:ext cx="1371600" cy="457200"/>
          </a:xfrm>
          <a:prstGeom prst="ellipse">
            <a:avLst/>
          </a:prstGeom>
          <a:solidFill>
            <a:srgbClr val="21773A"/>
          </a:solidFill>
          <a:ln>
            <a:solidFill>
              <a:srgbClr val="217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Count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2408DFCE-21F7-724C-ABC3-D91C63B803C2}"/>
              </a:ext>
            </a:extLst>
          </p:cNvPr>
          <p:cNvSpPr/>
          <p:nvPr/>
        </p:nvSpPr>
        <p:spPr>
          <a:xfrm>
            <a:off x="9390705" y="3885935"/>
            <a:ext cx="1371600" cy="457200"/>
          </a:xfrm>
          <a:prstGeom prst="ellipse">
            <a:avLst/>
          </a:prstGeom>
          <a:solidFill>
            <a:srgbClr val="21773A"/>
          </a:solidFill>
          <a:ln>
            <a:solidFill>
              <a:srgbClr val="217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eirut" charset="-78"/>
                <a:ea typeface="Beirut" charset="-78"/>
                <a:cs typeface="Beirut" charset="-78"/>
              </a:rPr>
              <a:t>Count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A86360CC-3674-9A4B-BC20-361BA7FEE942}"/>
              </a:ext>
            </a:extLst>
          </p:cNvPr>
          <p:cNvCxnSpPr>
            <a:cxnSpLocks/>
            <a:stCxn id="7" idx="6"/>
            <a:endCxn id="26" idx="2"/>
          </p:cNvCxnSpPr>
          <p:nvPr/>
        </p:nvCxnSpPr>
        <p:spPr>
          <a:xfrm>
            <a:off x="6593208" y="2847300"/>
            <a:ext cx="2797497" cy="12672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9D09B762-844A-734B-9364-ECF66008B069}"/>
              </a:ext>
            </a:extLst>
          </p:cNvPr>
          <p:cNvCxnSpPr>
            <a:cxnSpLocks/>
            <a:stCxn id="7" idx="6"/>
            <a:endCxn id="25" idx="2"/>
          </p:cNvCxnSpPr>
          <p:nvPr/>
        </p:nvCxnSpPr>
        <p:spPr>
          <a:xfrm>
            <a:off x="6593208" y="2847300"/>
            <a:ext cx="2811279" cy="6484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69D32E74-3660-F544-9DCB-04BB35AAF224}"/>
              </a:ext>
            </a:extLst>
          </p:cNvPr>
          <p:cNvCxnSpPr>
            <a:cxnSpLocks/>
            <a:stCxn id="15" idx="6"/>
          </p:cNvCxnSpPr>
          <p:nvPr/>
        </p:nvCxnSpPr>
        <p:spPr>
          <a:xfrm flipV="1">
            <a:off x="6716400" y="3495757"/>
            <a:ext cx="2688087" cy="3421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F5A03AB0-C0A4-FE47-8142-DC8399886634}"/>
              </a:ext>
            </a:extLst>
          </p:cNvPr>
          <p:cNvCxnSpPr>
            <a:cxnSpLocks/>
            <a:stCxn id="15" idx="6"/>
            <a:endCxn id="26" idx="2"/>
          </p:cNvCxnSpPr>
          <p:nvPr/>
        </p:nvCxnSpPr>
        <p:spPr>
          <a:xfrm>
            <a:off x="6716400" y="3837879"/>
            <a:ext cx="2674305" cy="2766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5B8AC17-3808-F343-96CC-078706FC3713}"/>
              </a:ext>
            </a:extLst>
          </p:cNvPr>
          <p:cNvSpPr txBox="1"/>
          <p:nvPr/>
        </p:nvSpPr>
        <p:spPr>
          <a:xfrm>
            <a:off x="6310709" y="1201516"/>
            <a:ext cx="1848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[“So”]</a:t>
            </a:r>
          </a:p>
          <a:p>
            <a:r>
              <a:rPr lang="en-US" sz="2000" dirty="0">
                <a:latin typeface="Candara" panose="020E0502030303020204" pitchFamily="34" charset="0"/>
              </a:rPr>
              <a:t>[“it”]</a:t>
            </a:r>
          </a:p>
          <a:p>
            <a:r>
              <a:rPr lang="en-US" sz="2000" dirty="0">
                <a:latin typeface="Candara" panose="020E0502030303020204" pitchFamily="34" charset="0"/>
              </a:rPr>
              <a:t>[“goes”]</a:t>
            </a:r>
          </a:p>
          <a:p>
            <a:r>
              <a:rPr lang="en-US" sz="2000" dirty="0"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F287655-C3EA-9A4A-BA48-49B45DF591F3}"/>
              </a:ext>
            </a:extLst>
          </p:cNvPr>
          <p:cNvSpPr txBox="1"/>
          <p:nvPr/>
        </p:nvSpPr>
        <p:spPr>
          <a:xfrm>
            <a:off x="8773871" y="2414996"/>
            <a:ext cx="1848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[“goes”]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C1C12CA-D555-0F48-AB23-4D2D83C3425A}"/>
              </a:ext>
            </a:extLst>
          </p:cNvPr>
          <p:cNvSpPr txBox="1"/>
          <p:nvPr/>
        </p:nvSpPr>
        <p:spPr>
          <a:xfrm>
            <a:off x="4333930" y="1707829"/>
            <a:ext cx="1848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[“So it goes…”]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2484C96-CE17-9E4F-B0D6-B945544312CA}"/>
              </a:ext>
            </a:extLst>
          </p:cNvPr>
          <p:cNvSpPr txBox="1"/>
          <p:nvPr/>
        </p:nvSpPr>
        <p:spPr>
          <a:xfrm>
            <a:off x="9838156" y="4439865"/>
            <a:ext cx="1848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[“it”]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Background: Stream P</a:t>
            </a:r>
            <a:r>
              <a:rPr lang="en-US" dirty="0" smtClean="0"/>
              <a:t>rocessing Jobs</a:t>
            </a:r>
            <a:endParaRPr lang="en-US" dirty="0"/>
          </a:p>
        </p:txBody>
      </p:sp>
      <p:sp>
        <p:nvSpPr>
          <p:cNvPr id="795" name="TextBox 794">
            <a:extLst>
              <a:ext uri="{FF2B5EF4-FFF2-40B4-BE49-F238E27FC236}">
                <a16:creationId xmlns:a16="http://schemas.microsoft.com/office/drawing/2014/main" xmlns="" id="{043C6F86-135F-1645-8C67-56DFBE9591CF}"/>
              </a:ext>
            </a:extLst>
          </p:cNvPr>
          <p:cNvSpPr txBox="1"/>
          <p:nvPr/>
        </p:nvSpPr>
        <p:spPr>
          <a:xfrm>
            <a:off x="8794595" y="1754142"/>
            <a:ext cx="1848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[“So”]</a:t>
            </a: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xmlns="" id="{5D319FC6-06EB-5843-AD84-7A2FE7C85BCD}"/>
              </a:ext>
            </a:extLst>
          </p:cNvPr>
          <p:cNvSpPr txBox="1"/>
          <p:nvPr/>
        </p:nvSpPr>
        <p:spPr>
          <a:xfrm>
            <a:off x="7078396" y="5489117"/>
            <a:ext cx="1941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B7CB7"/>
                </a:solidFill>
                <a:latin typeface="Candara" panose="020E0502030303020204" pitchFamily="34" charset="0"/>
              </a:rPr>
              <a:t>Executors (Threads)</a:t>
            </a:r>
            <a:endParaRPr lang="en-US" sz="2800" b="1" dirty="0">
              <a:solidFill>
                <a:srgbClr val="3B7CB7"/>
              </a:solidFill>
              <a:latin typeface="Candara" panose="020E0502030303020204" pitchFamily="34" charset="0"/>
            </a:endParaRPr>
          </a:p>
        </p:txBody>
      </p:sp>
      <p:cxnSp>
        <p:nvCxnSpPr>
          <p:cNvPr id="797" name="Straight Arrow Connector 796">
            <a:extLst>
              <a:ext uri="{FF2B5EF4-FFF2-40B4-BE49-F238E27FC236}">
                <a16:creationId xmlns:a16="http://schemas.microsoft.com/office/drawing/2014/main" xmlns="" id="{B5B01E93-A5A7-894A-B919-6F8F79D2B88B}"/>
              </a:ext>
            </a:extLst>
          </p:cNvPr>
          <p:cNvCxnSpPr>
            <a:cxnSpLocks/>
            <a:stCxn id="796" idx="0"/>
          </p:cNvCxnSpPr>
          <p:nvPr/>
        </p:nvCxnSpPr>
        <p:spPr>
          <a:xfrm flipH="1" flipV="1">
            <a:off x="6593208" y="4244762"/>
            <a:ext cx="1455863" cy="12443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Straight Arrow Connector 801">
            <a:extLst>
              <a:ext uri="{FF2B5EF4-FFF2-40B4-BE49-F238E27FC236}">
                <a16:creationId xmlns:a16="http://schemas.microsoft.com/office/drawing/2014/main" xmlns="" id="{B5B01E93-A5A7-894A-B919-6F8F79D2B88B}"/>
              </a:ext>
            </a:extLst>
          </p:cNvPr>
          <p:cNvCxnSpPr>
            <a:cxnSpLocks/>
            <a:stCxn id="796" idx="0"/>
          </p:cNvCxnSpPr>
          <p:nvPr/>
        </p:nvCxnSpPr>
        <p:spPr>
          <a:xfrm flipV="1">
            <a:off x="8049071" y="4521418"/>
            <a:ext cx="1355416" cy="96769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13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657600" y="4138118"/>
            <a:ext cx="3178351" cy="1134139"/>
            <a:chOff x="3657600" y="4138118"/>
            <a:chExt cx="3178351" cy="1134139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B5B01E93-A5A7-894A-B919-6F8F79D2B88B}"/>
                </a:ext>
              </a:extLst>
            </p:cNvPr>
            <p:cNvCxnSpPr>
              <a:cxnSpLocks/>
              <a:stCxn id="36" idx="0"/>
              <a:endCxn id="15" idx="4"/>
            </p:cNvCxnSpPr>
            <p:nvPr/>
          </p:nvCxnSpPr>
          <p:spPr>
            <a:xfrm flipV="1">
              <a:off x="5246776" y="4138118"/>
              <a:ext cx="601376" cy="610919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5D319FC6-06EB-5843-AD84-7A2FE7C85BCD}"/>
                </a:ext>
              </a:extLst>
            </p:cNvPr>
            <p:cNvSpPr txBox="1"/>
            <p:nvPr/>
          </p:nvSpPr>
          <p:spPr>
            <a:xfrm>
              <a:off x="3657600" y="4749037"/>
              <a:ext cx="3178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3B7CB7"/>
                  </a:solidFill>
                  <a:latin typeface="Candara" panose="020E0502030303020204" pitchFamily="34" charset="0"/>
                </a:rPr>
                <a:t>Parallelism </a:t>
              </a:r>
              <a:r>
                <a:rPr lang="en-US" sz="2800" b="1" dirty="0" smtClean="0">
                  <a:latin typeface="Candara" panose="020E0502030303020204" pitchFamily="34" charset="0"/>
                  <a:sym typeface="Wingdings"/>
                </a:rPr>
                <a:t></a:t>
              </a:r>
              <a:r>
                <a:rPr lang="en-US" sz="2800" b="1" dirty="0" smtClean="0">
                  <a:latin typeface="Candara" panose="020E0502030303020204" pitchFamily="34" charset="0"/>
                </a:rPr>
                <a:t> 2</a:t>
              </a:r>
              <a:endParaRPr lang="en-US" sz="2800" b="1" dirty="0"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68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13936" y="1839960"/>
            <a:ext cx="3929388" cy="4010137"/>
            <a:chOff x="5363022" y="2061479"/>
            <a:chExt cx="3929388" cy="401013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4" y="2982613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300695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14</a:t>
            </a:fld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838200" y="44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dirty="0"/>
              <a:t>Background: A </a:t>
            </a:r>
            <a:r>
              <a:rPr lang="en-US" dirty="0" smtClean="0"/>
              <a:t>Physical Deployment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963946" y="2729914"/>
            <a:ext cx="6602103" cy="2817943"/>
            <a:chOff x="6904652" y="2122990"/>
            <a:chExt cx="6602103" cy="2817943"/>
          </a:xfrm>
        </p:grpSpPr>
        <p:grpSp>
          <p:nvGrpSpPr>
            <p:cNvPr id="51" name="Group 50"/>
            <p:cNvGrpSpPr/>
            <p:nvPr/>
          </p:nvGrpSpPr>
          <p:grpSpPr>
            <a:xfrm>
              <a:off x="6904652" y="2122990"/>
              <a:ext cx="6602103" cy="2388967"/>
              <a:chOff x="1913903" y="2386969"/>
              <a:chExt cx="6602103" cy="2388967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913903" y="2517824"/>
                <a:ext cx="4021369" cy="2258112"/>
                <a:chOff x="1982648" y="2417556"/>
                <a:chExt cx="4021369" cy="2258112"/>
              </a:xfrm>
            </p:grpSpPr>
            <p:sp>
              <p:nvSpPr>
                <p:cNvPr id="39" name="Rounded Rectangle 38">
                  <a:extLst>
                    <a:ext uri="{FF2B5EF4-FFF2-40B4-BE49-F238E27FC236}">
                      <a16:creationId xmlns:a16="http://schemas.microsoft.com/office/drawing/2014/main" xmlns="" id="{4D032A3A-203C-F44B-8A9A-E71C1378C1C0}"/>
                    </a:ext>
                  </a:extLst>
                </p:cNvPr>
                <p:cNvSpPr/>
                <p:nvPr/>
              </p:nvSpPr>
              <p:spPr>
                <a:xfrm>
                  <a:off x="1982648" y="2417556"/>
                  <a:ext cx="4021369" cy="2258112"/>
                </a:xfrm>
                <a:prstGeom prst="roundRect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xmlns="" id="{96ED0796-7C2A-9242-A962-0121B2782036}"/>
                    </a:ext>
                  </a:extLst>
                </p:cNvPr>
                <p:cNvSpPr/>
                <p:nvPr/>
              </p:nvSpPr>
              <p:spPr>
                <a:xfrm>
                  <a:off x="2104550" y="2548802"/>
                  <a:ext cx="1796163" cy="845667"/>
                </a:xfrm>
                <a:prstGeom prst="ellipse">
                  <a:avLst/>
                </a:prstGeom>
                <a:gradFill>
                  <a:gsLst>
                    <a:gs pos="0">
                      <a:srgbClr val="7030A0"/>
                    </a:gs>
                    <a:gs pos="86995">
                      <a:srgbClr val="7A3692"/>
                    </a:gs>
                    <a:gs pos="74000">
                      <a:srgbClr val="7A3692">
                        <a:alpha val="95000"/>
                      </a:srgbClr>
                    </a:gs>
                    <a:gs pos="82000">
                      <a:srgbClr val="7A3692"/>
                    </a:gs>
                    <a:gs pos="100000">
                      <a:srgbClr val="7A3692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Beirut" charset="-78"/>
                      <a:ea typeface="Beirut" charset="-78"/>
                      <a:cs typeface="Beirut" charset="-78"/>
                    </a:rPr>
                    <a:t>Spout 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xmlns="" id="{67E52B76-6185-644C-B115-0706B5F57DA8}"/>
                    </a:ext>
                  </a:extLst>
                </p:cNvPr>
                <p:cNvSpPr/>
                <p:nvPr/>
              </p:nvSpPr>
              <p:spPr>
                <a:xfrm>
                  <a:off x="3998663" y="2548802"/>
                  <a:ext cx="1796163" cy="845667"/>
                </a:xfrm>
                <a:prstGeom prst="ellipse">
                  <a:avLst/>
                </a:prstGeom>
                <a:solidFill>
                  <a:srgbClr val="E7D5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tx1"/>
                      </a:solidFill>
                      <a:latin typeface="Beirut" charset="-78"/>
                      <a:ea typeface="Beirut" charset="-78"/>
                      <a:cs typeface="Beirut" charset="-78"/>
                    </a:rPr>
                    <a:t>Splitter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xmlns="" id="{A5A7F2F2-CA70-954F-82F6-F219CBC9DEF1}"/>
                    </a:ext>
                  </a:extLst>
                </p:cNvPr>
                <p:cNvSpPr/>
                <p:nvPr/>
              </p:nvSpPr>
              <p:spPr>
                <a:xfrm>
                  <a:off x="2081502" y="3680931"/>
                  <a:ext cx="1796163" cy="845667"/>
                </a:xfrm>
                <a:prstGeom prst="ellipse">
                  <a:avLst/>
                </a:prstGeom>
                <a:solidFill>
                  <a:srgbClr val="2177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Beirut" charset="-78"/>
                      <a:ea typeface="Beirut" charset="-78"/>
                      <a:cs typeface="Beirut" charset="-78"/>
                    </a:rPr>
                    <a:t>Count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xmlns="" id="{6352B391-AB22-1242-A901-665A9C81CEAC}"/>
                    </a:ext>
                  </a:extLst>
                </p:cNvPr>
                <p:cNvSpPr/>
                <p:nvPr/>
              </p:nvSpPr>
              <p:spPr>
                <a:xfrm>
                  <a:off x="3998663" y="3680931"/>
                  <a:ext cx="1796163" cy="845667"/>
                </a:xfrm>
                <a:prstGeom prst="ellipse">
                  <a:avLst/>
                </a:prstGeom>
                <a:solidFill>
                  <a:srgbClr val="2177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Beirut" charset="-78"/>
                      <a:ea typeface="Beirut" charset="-78"/>
                      <a:cs typeface="Beirut" charset="-78"/>
                    </a:rPr>
                    <a:t>Count</a:t>
                  </a:r>
                </a:p>
              </p:txBody>
            </p:sp>
          </p:grpSp>
          <p:cxnSp>
            <p:nvCxnSpPr>
              <p:cNvPr id="45" name="Straight Connector 44"/>
              <p:cNvCxnSpPr>
                <a:stCxn id="6" idx="3"/>
              </p:cNvCxnSpPr>
              <p:nvPr/>
            </p:nvCxnSpPr>
            <p:spPr>
              <a:xfrm flipH="1">
                <a:off x="5676806" y="2386969"/>
                <a:ext cx="2839200" cy="16703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5824031" y="2888755"/>
                <a:ext cx="2578697" cy="178586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5D319FC6-06EB-5843-AD84-7A2FE7C85BCD}"/>
                </a:ext>
              </a:extLst>
            </p:cNvPr>
            <p:cNvSpPr txBox="1"/>
            <p:nvPr/>
          </p:nvSpPr>
          <p:spPr>
            <a:xfrm>
              <a:off x="8254935" y="4479268"/>
              <a:ext cx="1320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panose="020E0502030303020204" pitchFamily="34" charset="0"/>
                </a:rPr>
                <a:t>Workers</a:t>
              </a:r>
              <a:endParaRPr lang="en-US" sz="2400" dirty="0"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Henge’s</a:t>
            </a:r>
            <a:r>
              <a:rPr lang="en-US" dirty="0" smtClean="0"/>
              <a:t> Cluster-Wide State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14310" y="2888664"/>
            <a:ext cx="2744830" cy="1101298"/>
          </a:xfrm>
          <a:prstGeom prst="ellipse">
            <a:avLst/>
          </a:prstGeom>
          <a:solidFill>
            <a:srgbClr val="399E3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00004" y="3051909"/>
            <a:ext cx="2744830" cy="1101298"/>
          </a:xfrm>
          <a:prstGeom prst="ellipse">
            <a:avLst/>
          </a:prstGeom>
          <a:solidFill>
            <a:srgbClr val="2679B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1391" y="3177703"/>
            <a:ext cx="191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9" name="Straight Connector 75"/>
          <p:cNvCxnSpPr/>
          <p:nvPr/>
        </p:nvCxnSpPr>
        <p:spPr>
          <a:xfrm rot="5400000">
            <a:off x="6697950" y="1164431"/>
            <a:ext cx="163245" cy="5814306"/>
          </a:xfrm>
          <a:prstGeom prst="curvedConnector3">
            <a:avLst>
              <a:gd name="adj1" fmla="val 240035"/>
            </a:avLst>
          </a:prstGeom>
          <a:ln w="38100" cmpd="sng">
            <a:prstDash val="dash"/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9883" y="4604623"/>
            <a:ext cx="708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ndara" charset="0"/>
                <a:ea typeface="Candara" charset="0"/>
                <a:cs typeface="Candara" charset="0"/>
              </a:rPr>
              <a:t> Total System Utility &lt; Total Expected Utility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0" y="3130624"/>
            <a:ext cx="3459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Not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401" y="2012393"/>
            <a:ext cx="9427325" cy="2853840"/>
            <a:chOff x="259401" y="2012393"/>
            <a:chExt cx="9427325" cy="2853840"/>
          </a:xfrm>
        </p:grpSpPr>
        <p:sp>
          <p:nvSpPr>
            <p:cNvPr id="7" name="TextBox 6"/>
            <p:cNvSpPr txBox="1"/>
            <p:nvPr/>
          </p:nvSpPr>
          <p:spPr>
            <a:xfrm>
              <a:off x="259401" y="2296577"/>
              <a:ext cx="2966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Reconfiguration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10" name="Straight Connector 75"/>
            <p:cNvCxnSpPr/>
            <p:nvPr/>
          </p:nvCxnSpPr>
          <p:spPr>
            <a:xfrm rot="10800000" flipH="1">
              <a:off x="2500003" y="3051910"/>
              <a:ext cx="1372415" cy="550649"/>
            </a:xfrm>
            <a:prstGeom prst="curvedConnector4">
              <a:avLst>
                <a:gd name="adj1" fmla="val -16657"/>
                <a:gd name="adj2" fmla="val 141515"/>
              </a:avLst>
            </a:prstGeom>
            <a:ln w="38100" cmpd="sng">
              <a:prstDash val="dash"/>
              <a:headEnd type="none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75"/>
            <p:cNvCxnSpPr/>
            <p:nvPr/>
          </p:nvCxnSpPr>
          <p:spPr>
            <a:xfrm rot="10800000" flipH="1" flipV="1">
              <a:off x="2500003" y="3602557"/>
              <a:ext cx="1372415" cy="550649"/>
            </a:xfrm>
            <a:prstGeom prst="curvedConnector4">
              <a:avLst>
                <a:gd name="adj1" fmla="val -16657"/>
                <a:gd name="adj2" fmla="val 141515"/>
              </a:avLst>
            </a:prstGeom>
            <a:ln w="38100" cmpd="sng">
              <a:prstDash val="dash"/>
              <a:headEnd type="none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75"/>
            <p:cNvCxnSpPr/>
            <p:nvPr/>
          </p:nvCxnSpPr>
          <p:spPr>
            <a:xfrm rot="5400000" flipH="1" flipV="1">
              <a:off x="6697950" y="63134"/>
              <a:ext cx="163245" cy="5814306"/>
            </a:xfrm>
            <a:prstGeom prst="curvedConnector3">
              <a:avLst>
                <a:gd name="adj1" fmla="val 240035"/>
              </a:avLst>
            </a:prstGeom>
            <a:ln w="38100" cmpd="sng">
              <a:prstDash val="dash"/>
              <a:headEnd type="none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67443" y="2012393"/>
              <a:ext cx="46173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Reversion </a:t>
              </a:r>
              <a:r>
                <a:rPr lang="en-US" sz="2800" dirty="0" smtClean="0">
                  <a:latin typeface="Candara" charset="0"/>
                  <a:ea typeface="Candara" charset="0"/>
                  <a:cs typeface="Candara" charset="0"/>
                </a:rPr>
                <a:t>or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 Reconfiguration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645" y="4343013"/>
              <a:ext cx="24980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Reduction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3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079973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De-congest </a:t>
            </a:r>
            <a:r>
              <a:rPr lang="en-US" dirty="0"/>
              <a:t>operator by increasing parallelism level of executors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/>
              <a:t>Black-list</a:t>
            </a:r>
            <a:r>
              <a:rPr lang="en-US" dirty="0" smtClean="0"/>
              <a:t> </a:t>
            </a:r>
            <a:r>
              <a:rPr lang="en-US" dirty="0"/>
              <a:t>topologies that show less than </a:t>
            </a:r>
            <a:r>
              <a:rPr lang="en-US" dirty="0" err="1" smtClean="0"/>
              <a:t>Δ</a:t>
            </a:r>
            <a:r>
              <a:rPr lang="en-US" dirty="0" smtClean="0"/>
              <a:t>% </a:t>
            </a:r>
            <a:r>
              <a:rPr lang="en-US" dirty="0"/>
              <a:t>improvement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893109" y="4645601"/>
            <a:ext cx="2744830" cy="1101298"/>
          </a:xfrm>
          <a:prstGeom prst="ellipse">
            <a:avLst/>
          </a:prstGeom>
          <a:solidFill>
            <a:srgbClr val="399E3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78803" y="4808846"/>
            <a:ext cx="2744830" cy="1101298"/>
          </a:xfrm>
          <a:prstGeom prst="ellipse">
            <a:avLst/>
          </a:prstGeom>
          <a:solidFill>
            <a:srgbClr val="2679B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769330"/>
            <a:ext cx="322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B7CB7"/>
                </a:solidFill>
                <a:latin typeface="Candara" charset="0"/>
                <a:ea typeface="Candara" charset="0"/>
                <a:cs typeface="Candara" charset="0"/>
              </a:rPr>
              <a:t>1) Reconfiguration</a:t>
            </a:r>
            <a:endParaRPr lang="en-US" sz="2800" dirty="0">
              <a:solidFill>
                <a:srgbClr val="3B7CB7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10190" y="4934640"/>
            <a:ext cx="191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12" name="Straight Connector 75"/>
          <p:cNvCxnSpPr/>
          <p:nvPr/>
        </p:nvCxnSpPr>
        <p:spPr>
          <a:xfrm rot="10800000" flipH="1">
            <a:off x="3078802" y="4808847"/>
            <a:ext cx="1372415" cy="550649"/>
          </a:xfrm>
          <a:prstGeom prst="curvedConnector4">
            <a:avLst>
              <a:gd name="adj1" fmla="val -16657"/>
              <a:gd name="adj2" fmla="val 141515"/>
            </a:avLst>
          </a:prstGeom>
          <a:ln w="38100" cmpd="sng">
            <a:prstDash val="dash"/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75"/>
          <p:cNvCxnSpPr/>
          <p:nvPr/>
        </p:nvCxnSpPr>
        <p:spPr>
          <a:xfrm rot="5400000" flipH="1" flipV="1">
            <a:off x="7276749" y="1820071"/>
            <a:ext cx="163245" cy="5814306"/>
          </a:xfrm>
          <a:prstGeom prst="curvedConnector3">
            <a:avLst>
              <a:gd name="adj1" fmla="val 240035"/>
            </a:avLst>
          </a:prstGeom>
          <a:ln w="38100" cmpd="sng">
            <a:prstDash val="dash"/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46242" y="3769330"/>
            <a:ext cx="4617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B7CB7"/>
                </a:solidFill>
                <a:latin typeface="Candara" charset="0"/>
                <a:ea typeface="Candara" charset="0"/>
                <a:cs typeface="Candara" charset="0"/>
              </a:rPr>
              <a:t>2) Reconfiguration</a:t>
            </a:r>
            <a:endParaRPr lang="en-US" sz="2800" dirty="0">
              <a:solidFill>
                <a:srgbClr val="3B7CB7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1440" y="4876284"/>
            <a:ext cx="3459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Not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2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build="allAtOnce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800863" y="1832613"/>
            <a:ext cx="3929388" cy="4010137"/>
            <a:chOff x="5363022" y="2061479"/>
            <a:chExt cx="3929388" cy="401013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354189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17</a:t>
            </a:fld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67E52B76-6185-644C-B115-0706B5F57DA8}"/>
              </a:ext>
            </a:extLst>
          </p:cNvPr>
          <p:cNvSpPr/>
          <p:nvPr/>
        </p:nvSpPr>
        <p:spPr>
          <a:xfrm>
            <a:off x="4283821" y="2992015"/>
            <a:ext cx="1796163" cy="845667"/>
          </a:xfrm>
          <a:prstGeom prst="ellipse">
            <a:avLst/>
          </a:prstGeom>
          <a:solidFill>
            <a:srgbClr val="E7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eirut" charset="-78"/>
                <a:ea typeface="Beirut" charset="-78"/>
                <a:cs typeface="Beirut" charset="-78"/>
              </a:rPr>
              <a:t>Splitter</a:t>
            </a:r>
          </a:p>
        </p:txBody>
      </p:sp>
      <p:cxnSp>
        <p:nvCxnSpPr>
          <p:cNvPr id="45" name="Straight Connector 44"/>
          <p:cNvCxnSpPr>
            <a:stCxn id="6" idx="3"/>
          </p:cNvCxnSpPr>
          <p:nvPr/>
        </p:nvCxnSpPr>
        <p:spPr>
          <a:xfrm flipH="1">
            <a:off x="6013776" y="2722567"/>
            <a:ext cx="2839200" cy="167037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177934" y="3231700"/>
            <a:ext cx="2578697" cy="178586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67806" y="2860769"/>
            <a:ext cx="4021369" cy="2687088"/>
            <a:chOff x="963946" y="2860769"/>
            <a:chExt cx="4021369" cy="2687088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63946" y="2860769"/>
              <a:ext cx="4021369" cy="2258112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96ED0796-7C2A-9242-A962-0121B2782036}"/>
                </a:ext>
              </a:extLst>
            </p:cNvPr>
            <p:cNvSpPr/>
            <p:nvPr/>
          </p:nvSpPr>
          <p:spPr>
            <a:xfrm>
              <a:off x="1085848" y="2992015"/>
              <a:ext cx="1796163" cy="845667"/>
            </a:xfrm>
            <a:prstGeom prst="ellipse">
              <a:avLst/>
            </a:prstGeom>
            <a:gradFill>
              <a:gsLst>
                <a:gs pos="0">
                  <a:srgbClr val="7030A0"/>
                </a:gs>
                <a:gs pos="86995">
                  <a:srgbClr val="7A3692"/>
                </a:gs>
                <a:gs pos="74000">
                  <a:srgbClr val="7A3692">
                    <a:alpha val="95000"/>
                  </a:srgbClr>
                </a:gs>
                <a:gs pos="82000">
                  <a:srgbClr val="7A3692"/>
                </a:gs>
                <a:gs pos="100000">
                  <a:srgbClr val="7A369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Spout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A5A7F2F2-CA70-954F-82F6-F219CBC9DEF1}"/>
                </a:ext>
              </a:extLst>
            </p:cNvPr>
            <p:cNvSpPr/>
            <p:nvPr/>
          </p:nvSpPr>
          <p:spPr>
            <a:xfrm>
              <a:off x="1062800" y="4124144"/>
              <a:ext cx="1796163" cy="845667"/>
            </a:xfrm>
            <a:prstGeom prst="ellipse">
              <a:avLst/>
            </a:prstGeom>
            <a:solidFill>
              <a:srgbClr val="217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Count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6352B391-AB22-1242-A901-665A9C81CEAC}"/>
                </a:ext>
              </a:extLst>
            </p:cNvPr>
            <p:cNvSpPr/>
            <p:nvPr/>
          </p:nvSpPr>
          <p:spPr>
            <a:xfrm>
              <a:off x="2979961" y="4124144"/>
              <a:ext cx="1796163" cy="845667"/>
            </a:xfrm>
            <a:prstGeom prst="ellipse">
              <a:avLst/>
            </a:prstGeom>
            <a:solidFill>
              <a:srgbClr val="217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rPr>
                <a:t>Count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5D319FC6-06EB-5843-AD84-7A2FE7C85BCD}"/>
                </a:ext>
              </a:extLst>
            </p:cNvPr>
            <p:cNvSpPr txBox="1"/>
            <p:nvPr/>
          </p:nvSpPr>
          <p:spPr>
            <a:xfrm>
              <a:off x="2314229" y="5086192"/>
              <a:ext cx="1320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ndara" panose="020E0502030303020204" pitchFamily="34" charset="0"/>
                </a:rPr>
                <a:t>Workers</a:t>
              </a:r>
              <a:endParaRPr lang="en-US" sz="2400" dirty="0">
                <a:latin typeface="Candara" panose="020E0502030303020204" pitchFamily="34" charset="0"/>
              </a:endParaRPr>
            </a:p>
          </p:txBody>
        </p:sp>
      </p:grp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4D032A3A-203C-F44B-8A9A-E71C1378C1C0}"/>
              </a:ext>
            </a:extLst>
          </p:cNvPr>
          <p:cNvSpPr/>
          <p:nvPr/>
        </p:nvSpPr>
        <p:spPr>
          <a:xfrm>
            <a:off x="8739696" y="2733484"/>
            <a:ext cx="802167" cy="468681"/>
          </a:xfrm>
          <a:prstGeom prst="roundRect">
            <a:avLst/>
          </a:prstGeom>
          <a:solidFill>
            <a:srgbClr val="F8C998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0" y="1702139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3419856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5138928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84665" y="687833"/>
            <a:ext cx="19981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Bottlenecks</a:t>
            </a:r>
            <a:endParaRPr lang="en-US" sz="2700" dirty="0"/>
          </a:p>
        </p:txBody>
      </p:sp>
      <p:sp>
        <p:nvSpPr>
          <p:cNvPr id="38" name="Rectangle 37"/>
          <p:cNvSpPr/>
          <p:nvPr/>
        </p:nvSpPr>
        <p:spPr>
          <a:xfrm>
            <a:off x="0" y="-5442"/>
            <a:ext cx="1627632" cy="182880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2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99267" y="1832613"/>
            <a:ext cx="3929388" cy="4042517"/>
            <a:chOff x="5363022" y="2061479"/>
            <a:chExt cx="3929388" cy="404251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354188"/>
              <a:ext cx="802167" cy="749808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18</a:t>
            </a:fld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4D032A3A-203C-F44B-8A9A-E71C1378C1C0}"/>
              </a:ext>
            </a:extLst>
          </p:cNvPr>
          <p:cNvSpPr/>
          <p:nvPr/>
        </p:nvSpPr>
        <p:spPr>
          <a:xfrm>
            <a:off x="8638100" y="2733483"/>
            <a:ext cx="802167" cy="749808"/>
          </a:xfrm>
          <a:prstGeom prst="roundRect">
            <a:avLst/>
          </a:prstGeom>
          <a:solidFill>
            <a:srgbClr val="F8C998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66210" y="1609344"/>
            <a:ext cx="6585170" cy="3938513"/>
            <a:chOff x="963946" y="1609344"/>
            <a:chExt cx="6585170" cy="3938513"/>
          </a:xfrm>
        </p:grpSpPr>
        <p:grpSp>
          <p:nvGrpSpPr>
            <p:cNvPr id="63" name="Group 62"/>
            <p:cNvGrpSpPr/>
            <p:nvPr/>
          </p:nvGrpSpPr>
          <p:grpSpPr>
            <a:xfrm>
              <a:off x="963946" y="1609344"/>
              <a:ext cx="6585170" cy="3938513"/>
              <a:chOff x="6904652" y="1002420"/>
              <a:chExt cx="6585170" cy="3938513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6904652" y="1002420"/>
                <a:ext cx="6585170" cy="3526649"/>
                <a:chOff x="1913903" y="1266399"/>
                <a:chExt cx="6585170" cy="3526649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1913903" y="1266399"/>
                  <a:ext cx="4021369" cy="3509537"/>
                  <a:chOff x="1982648" y="1166131"/>
                  <a:chExt cx="4021369" cy="3509537"/>
                </a:xfrm>
              </p:grpSpPr>
              <p:sp>
                <p:nvSpPr>
                  <p:cNvPr id="39" name="Rounded Rectangle 38">
                    <a:extLst>
                      <a:ext uri="{FF2B5EF4-FFF2-40B4-BE49-F238E27FC236}">
                        <a16:creationId xmlns:a16="http://schemas.microsoft.com/office/drawing/2014/main" xmlns="" id="{4D032A3A-203C-F44B-8A9A-E71C1378C1C0}"/>
                      </a:ext>
                    </a:extLst>
                  </p:cNvPr>
                  <p:cNvSpPr/>
                  <p:nvPr/>
                </p:nvSpPr>
                <p:spPr>
                  <a:xfrm>
                    <a:off x="1982648" y="1166131"/>
                    <a:ext cx="4021369" cy="3509537"/>
                  </a:xfrm>
                  <a:prstGeom prst="roundRect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xmlns="" id="{96ED0796-7C2A-9242-A962-0121B2782036}"/>
                      </a:ext>
                    </a:extLst>
                  </p:cNvPr>
                  <p:cNvSpPr/>
                  <p:nvPr/>
                </p:nvSpPr>
                <p:spPr>
                  <a:xfrm>
                    <a:off x="2104550" y="1378450"/>
                    <a:ext cx="1796163" cy="845667"/>
                  </a:xfrm>
                  <a:prstGeom prst="ellipse">
                    <a:avLst/>
                  </a:prstGeom>
                  <a:gradFill>
                    <a:gsLst>
                      <a:gs pos="0">
                        <a:srgbClr val="7030A0"/>
                      </a:gs>
                      <a:gs pos="86995">
                        <a:srgbClr val="7A3692"/>
                      </a:gs>
                      <a:gs pos="74000">
                        <a:srgbClr val="7A3692">
                          <a:alpha val="95000"/>
                        </a:srgbClr>
                      </a:gs>
                      <a:gs pos="82000">
                        <a:srgbClr val="7A3692"/>
                      </a:gs>
                      <a:gs pos="100000">
                        <a:srgbClr val="7A3692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Spout </a:t>
                    </a:r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xmlns="" id="{67E52B76-6185-644C-B115-0706B5F57DA8}"/>
                      </a:ext>
                    </a:extLst>
                  </p:cNvPr>
                  <p:cNvSpPr/>
                  <p:nvPr/>
                </p:nvSpPr>
                <p:spPr>
                  <a:xfrm>
                    <a:off x="3998663" y="1378450"/>
                    <a:ext cx="1796163" cy="845667"/>
                  </a:xfrm>
                  <a:prstGeom prst="ellipse">
                    <a:avLst/>
                  </a:prstGeom>
                  <a:solidFill>
                    <a:srgbClr val="E7D5E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tx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Splitter</a:t>
                    </a:r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xmlns="" id="{A5A7F2F2-CA70-954F-82F6-F219CBC9DEF1}"/>
                      </a:ext>
                    </a:extLst>
                  </p:cNvPr>
                  <p:cNvSpPr/>
                  <p:nvPr/>
                </p:nvSpPr>
                <p:spPr>
                  <a:xfrm>
                    <a:off x="2110495" y="3680929"/>
                    <a:ext cx="1796163" cy="845667"/>
                  </a:xfrm>
                  <a:prstGeom prst="ellipse">
                    <a:avLst/>
                  </a:prstGeom>
                  <a:solidFill>
                    <a:srgbClr val="2177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Count</a:t>
                    </a:r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xmlns="" id="{6352B391-AB22-1242-A901-665A9C81CEAC}"/>
                      </a:ext>
                    </a:extLst>
                  </p:cNvPr>
                  <p:cNvSpPr/>
                  <p:nvPr/>
                </p:nvSpPr>
                <p:spPr>
                  <a:xfrm>
                    <a:off x="4027656" y="3680929"/>
                    <a:ext cx="1796163" cy="845667"/>
                  </a:xfrm>
                  <a:prstGeom prst="ellipse">
                    <a:avLst/>
                  </a:prstGeom>
                  <a:solidFill>
                    <a:srgbClr val="2177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Count</a:t>
                    </a:r>
                  </a:p>
                </p:txBody>
              </p:sp>
            </p:grpSp>
            <p:cxnSp>
              <p:nvCxnSpPr>
                <p:cNvPr id="45" name="Straight Connector 44"/>
                <p:cNvCxnSpPr/>
                <p:nvPr/>
              </p:nvCxnSpPr>
              <p:spPr>
                <a:xfrm flipH="1" flipV="1">
                  <a:off x="5558533" y="1317230"/>
                  <a:ext cx="2940540" cy="10757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5558534" y="3118098"/>
                  <a:ext cx="2827259" cy="167495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5D319FC6-06EB-5843-AD84-7A2FE7C85BCD}"/>
                  </a:ext>
                </a:extLst>
              </p:cNvPr>
              <p:cNvSpPr txBox="1"/>
              <p:nvPr/>
            </p:nvSpPr>
            <p:spPr>
              <a:xfrm>
                <a:off x="8254935" y="4479268"/>
                <a:ext cx="13208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ndara" panose="020E0502030303020204" pitchFamily="34" charset="0"/>
                  </a:rPr>
                  <a:t>Workers</a:t>
                </a:r>
                <a:endParaRPr lang="en-US" sz="2400" dirty="0">
                  <a:latin typeface="Candara" panose="020E0502030303020204" pitchFamily="34" charset="0"/>
                </a:endParaRPr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67E52B76-6185-644C-B115-0706B5F57DA8}"/>
                </a:ext>
              </a:extLst>
            </p:cNvPr>
            <p:cNvSpPr/>
            <p:nvPr/>
          </p:nvSpPr>
          <p:spPr>
            <a:xfrm>
              <a:off x="1146694" y="2972902"/>
              <a:ext cx="1796163" cy="845667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Splitter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67E52B76-6185-644C-B115-0706B5F57DA8}"/>
                </a:ext>
              </a:extLst>
            </p:cNvPr>
            <p:cNvSpPr/>
            <p:nvPr/>
          </p:nvSpPr>
          <p:spPr>
            <a:xfrm>
              <a:off x="3052742" y="2941278"/>
              <a:ext cx="1796163" cy="845667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Splitter</a:t>
              </a:r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1650999" y="2376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-16933"/>
            <a:ext cx="1625600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0" y="3419856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5138928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1" y="2315548"/>
            <a:ext cx="17610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Reconfigs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56" name="TextBox 55"/>
          <p:cNvSpPr txBox="1"/>
          <p:nvPr/>
        </p:nvSpPr>
        <p:spPr>
          <a:xfrm>
            <a:off x="-67732" y="687833"/>
            <a:ext cx="19981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dirty="0" smtClean="0"/>
              <a:t>Bottlenecks</a:t>
            </a: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427228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99267" y="1832613"/>
            <a:ext cx="3929388" cy="4042517"/>
            <a:chOff x="5363022" y="2061479"/>
            <a:chExt cx="3929388" cy="404251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354188"/>
              <a:ext cx="802167" cy="749808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19</a:t>
            </a:fld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4D032A3A-203C-F44B-8A9A-E71C1378C1C0}"/>
              </a:ext>
            </a:extLst>
          </p:cNvPr>
          <p:cNvSpPr/>
          <p:nvPr/>
        </p:nvSpPr>
        <p:spPr>
          <a:xfrm>
            <a:off x="8638100" y="2733483"/>
            <a:ext cx="802167" cy="749808"/>
          </a:xfrm>
          <a:prstGeom prst="roundRect">
            <a:avLst/>
          </a:prstGeom>
          <a:solidFill>
            <a:srgbClr val="F8C998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66210" y="1609344"/>
            <a:ext cx="6585170" cy="3938513"/>
            <a:chOff x="963946" y="1609344"/>
            <a:chExt cx="6585170" cy="3938513"/>
          </a:xfrm>
        </p:grpSpPr>
        <p:grpSp>
          <p:nvGrpSpPr>
            <p:cNvPr id="63" name="Group 62"/>
            <p:cNvGrpSpPr/>
            <p:nvPr/>
          </p:nvGrpSpPr>
          <p:grpSpPr>
            <a:xfrm>
              <a:off x="963946" y="1609344"/>
              <a:ext cx="6585170" cy="3938513"/>
              <a:chOff x="6904652" y="1002420"/>
              <a:chExt cx="6585170" cy="3938513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6904652" y="1002420"/>
                <a:ext cx="6585170" cy="3526649"/>
                <a:chOff x="1913903" y="1266399"/>
                <a:chExt cx="6585170" cy="3526649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1913903" y="1266399"/>
                  <a:ext cx="4021369" cy="3509537"/>
                  <a:chOff x="1982648" y="1166131"/>
                  <a:chExt cx="4021369" cy="3509537"/>
                </a:xfrm>
              </p:grpSpPr>
              <p:sp>
                <p:nvSpPr>
                  <p:cNvPr id="39" name="Rounded Rectangle 38">
                    <a:extLst>
                      <a:ext uri="{FF2B5EF4-FFF2-40B4-BE49-F238E27FC236}">
                        <a16:creationId xmlns:a16="http://schemas.microsoft.com/office/drawing/2014/main" xmlns="" id="{4D032A3A-203C-F44B-8A9A-E71C1378C1C0}"/>
                      </a:ext>
                    </a:extLst>
                  </p:cNvPr>
                  <p:cNvSpPr/>
                  <p:nvPr/>
                </p:nvSpPr>
                <p:spPr>
                  <a:xfrm>
                    <a:off x="1982648" y="1166131"/>
                    <a:ext cx="4021369" cy="3509537"/>
                  </a:xfrm>
                  <a:prstGeom prst="roundRect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xmlns="" id="{96ED0796-7C2A-9242-A962-0121B2782036}"/>
                      </a:ext>
                    </a:extLst>
                  </p:cNvPr>
                  <p:cNvSpPr/>
                  <p:nvPr/>
                </p:nvSpPr>
                <p:spPr>
                  <a:xfrm>
                    <a:off x="2104550" y="1378450"/>
                    <a:ext cx="1796163" cy="845667"/>
                  </a:xfrm>
                  <a:prstGeom prst="ellipse">
                    <a:avLst/>
                  </a:prstGeom>
                  <a:gradFill>
                    <a:gsLst>
                      <a:gs pos="0">
                        <a:srgbClr val="7030A0"/>
                      </a:gs>
                      <a:gs pos="86995">
                        <a:srgbClr val="7A3692"/>
                      </a:gs>
                      <a:gs pos="74000">
                        <a:srgbClr val="7A3692">
                          <a:alpha val="95000"/>
                        </a:srgbClr>
                      </a:gs>
                      <a:gs pos="82000">
                        <a:srgbClr val="7A3692"/>
                      </a:gs>
                      <a:gs pos="100000">
                        <a:srgbClr val="7A3692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Spout </a:t>
                    </a:r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xmlns="" id="{67E52B76-6185-644C-B115-0706B5F57DA8}"/>
                      </a:ext>
                    </a:extLst>
                  </p:cNvPr>
                  <p:cNvSpPr/>
                  <p:nvPr/>
                </p:nvSpPr>
                <p:spPr>
                  <a:xfrm>
                    <a:off x="3998663" y="1378450"/>
                    <a:ext cx="1796163" cy="845667"/>
                  </a:xfrm>
                  <a:prstGeom prst="ellipse">
                    <a:avLst/>
                  </a:prstGeom>
                  <a:solidFill>
                    <a:srgbClr val="E7D5E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tx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Splitter</a:t>
                    </a:r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xmlns="" id="{A5A7F2F2-CA70-954F-82F6-F219CBC9DEF1}"/>
                      </a:ext>
                    </a:extLst>
                  </p:cNvPr>
                  <p:cNvSpPr/>
                  <p:nvPr/>
                </p:nvSpPr>
                <p:spPr>
                  <a:xfrm>
                    <a:off x="2110495" y="3680929"/>
                    <a:ext cx="1796163" cy="845667"/>
                  </a:xfrm>
                  <a:prstGeom prst="ellipse">
                    <a:avLst/>
                  </a:prstGeom>
                  <a:solidFill>
                    <a:srgbClr val="2177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Count</a:t>
                    </a:r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xmlns="" id="{6352B391-AB22-1242-A901-665A9C81CEAC}"/>
                      </a:ext>
                    </a:extLst>
                  </p:cNvPr>
                  <p:cNvSpPr/>
                  <p:nvPr/>
                </p:nvSpPr>
                <p:spPr>
                  <a:xfrm>
                    <a:off x="4027656" y="3680929"/>
                    <a:ext cx="1796163" cy="845667"/>
                  </a:xfrm>
                  <a:prstGeom prst="ellipse">
                    <a:avLst/>
                  </a:prstGeom>
                  <a:solidFill>
                    <a:srgbClr val="2177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b="1" dirty="0">
                        <a:solidFill>
                          <a:schemeClr val="bg1"/>
                        </a:solidFill>
                        <a:latin typeface="Beirut" charset="-78"/>
                        <a:ea typeface="Beirut" charset="-78"/>
                        <a:cs typeface="Beirut" charset="-78"/>
                      </a:rPr>
                      <a:t>Count</a:t>
                    </a:r>
                  </a:p>
                </p:txBody>
              </p:sp>
            </p:grpSp>
            <p:cxnSp>
              <p:nvCxnSpPr>
                <p:cNvPr id="45" name="Straight Connector 44"/>
                <p:cNvCxnSpPr/>
                <p:nvPr/>
              </p:nvCxnSpPr>
              <p:spPr>
                <a:xfrm flipH="1" flipV="1">
                  <a:off x="5558533" y="1317230"/>
                  <a:ext cx="2940540" cy="10757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5558534" y="3118098"/>
                  <a:ext cx="2827259" cy="167495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5D319FC6-06EB-5843-AD84-7A2FE7C85BCD}"/>
                  </a:ext>
                </a:extLst>
              </p:cNvPr>
              <p:cNvSpPr txBox="1"/>
              <p:nvPr/>
            </p:nvSpPr>
            <p:spPr>
              <a:xfrm>
                <a:off x="8254935" y="4479268"/>
                <a:ext cx="13208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ndara" panose="020E0502030303020204" pitchFamily="34" charset="0"/>
                  </a:rPr>
                  <a:t>Workers</a:t>
                </a:r>
                <a:endParaRPr lang="en-US" sz="2400" dirty="0">
                  <a:latin typeface="Candara" panose="020E0502030303020204" pitchFamily="34" charset="0"/>
                </a:endParaRPr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67E52B76-6185-644C-B115-0706B5F57DA8}"/>
                </a:ext>
              </a:extLst>
            </p:cNvPr>
            <p:cNvSpPr/>
            <p:nvPr/>
          </p:nvSpPr>
          <p:spPr>
            <a:xfrm>
              <a:off x="1146694" y="2972902"/>
              <a:ext cx="1796163" cy="845667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Splitter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67E52B76-6185-644C-B115-0706B5F57DA8}"/>
                </a:ext>
              </a:extLst>
            </p:cNvPr>
            <p:cNvSpPr/>
            <p:nvPr/>
          </p:nvSpPr>
          <p:spPr>
            <a:xfrm>
              <a:off x="3052742" y="2941278"/>
              <a:ext cx="1796163" cy="845667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rPr>
                <a:t>Splitter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660" y="1276403"/>
            <a:ext cx="765940" cy="76754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561" y="3744984"/>
            <a:ext cx="765940" cy="767543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0" y="-16933"/>
            <a:ext cx="1625600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0" y="1702139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5138928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-1" y="2315548"/>
            <a:ext cx="17610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Reconfigs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55" name="TextBox 54"/>
          <p:cNvSpPr txBox="1"/>
          <p:nvPr/>
        </p:nvSpPr>
        <p:spPr>
          <a:xfrm>
            <a:off x="372532" y="3935984"/>
            <a:ext cx="948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smtClean="0"/>
              <a:t>High Load</a:t>
            </a:r>
            <a:endParaRPr lang="en-US" sz="2700" dirty="0"/>
          </a:p>
        </p:txBody>
      </p:sp>
      <p:sp>
        <p:nvSpPr>
          <p:cNvPr id="46" name="TextBox 45"/>
          <p:cNvSpPr txBox="1"/>
          <p:nvPr/>
        </p:nvSpPr>
        <p:spPr>
          <a:xfrm>
            <a:off x="-67732" y="687833"/>
            <a:ext cx="19981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dirty="0" smtClean="0"/>
              <a:t>Bottlenecks</a:t>
            </a:r>
            <a:endParaRPr lang="en-US" sz="2550" dirty="0"/>
          </a:p>
        </p:txBody>
      </p:sp>
      <p:grpSp>
        <p:nvGrpSpPr>
          <p:cNvPr id="47" name="Group 46"/>
          <p:cNvGrpSpPr/>
          <p:nvPr/>
        </p:nvGrpSpPr>
        <p:grpSpPr>
          <a:xfrm>
            <a:off x="8225323" y="709988"/>
            <a:ext cx="3178351" cy="1424473"/>
            <a:chOff x="6729836" y="4735465"/>
            <a:chExt cx="3178351" cy="1424473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B5B01E93-A5A7-894A-B919-6F8F79D2B88B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7543697" y="5384696"/>
              <a:ext cx="123062" cy="77524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5D319FC6-06EB-5843-AD84-7A2FE7C85BCD}"/>
                </a:ext>
              </a:extLst>
            </p:cNvPr>
            <p:cNvSpPr txBox="1"/>
            <p:nvPr/>
          </p:nvSpPr>
          <p:spPr>
            <a:xfrm>
              <a:off x="6729836" y="4735465"/>
              <a:ext cx="3178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ndara" panose="020E0502030303020204" pitchFamily="34" charset="0"/>
                </a:rPr>
                <a:t>SLO-Satisfying Job</a:t>
              </a:r>
              <a:endParaRPr lang="en-US" sz="2800" b="1" dirty="0"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815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432003"/>
            <a:ext cx="11619571" cy="4299724"/>
          </a:xfr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2681C4"/>
                </a:solidFill>
              </a:rPr>
              <a:t>Henge</a:t>
            </a:r>
            <a:r>
              <a:rPr lang="en-US" sz="4000" dirty="0" smtClean="0">
                <a:solidFill>
                  <a:srgbClr val="2681C4"/>
                </a:solidFill>
              </a:rPr>
              <a:t> </a:t>
            </a:r>
            <a:r>
              <a:rPr lang="en-US" sz="3600" dirty="0" smtClean="0"/>
              <a:t>allows </a:t>
            </a:r>
            <a:r>
              <a:rPr lang="en-US" sz="3600" dirty="0"/>
              <a:t>stream processing jobs to satisfy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2681C4"/>
                </a:solidFill>
              </a:rPr>
              <a:t>user-specified</a:t>
            </a:r>
            <a:r>
              <a:rPr lang="en-US" sz="4000" b="1" dirty="0" smtClean="0">
                <a:solidFill>
                  <a:srgbClr val="043265"/>
                </a:solidFill>
              </a:rPr>
              <a:t> </a:t>
            </a:r>
            <a:r>
              <a:rPr lang="en-US" sz="3600" dirty="0"/>
              <a:t>performance requirements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while </a:t>
            </a:r>
            <a:r>
              <a:rPr lang="en-US" sz="4000" b="1" dirty="0">
                <a:solidFill>
                  <a:srgbClr val="2681C4"/>
                </a:solidFill>
              </a:rPr>
              <a:t>reducing</a:t>
            </a:r>
            <a:r>
              <a:rPr lang="en-US" sz="4000" b="1" dirty="0">
                <a:solidFill>
                  <a:srgbClr val="043265"/>
                </a:solidFill>
              </a:rPr>
              <a:t> </a:t>
            </a:r>
            <a:r>
              <a:rPr lang="en-US" sz="3600" dirty="0" smtClean="0"/>
              <a:t>costs</a:t>
            </a: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 </a:t>
            </a:r>
            <a:r>
              <a:rPr lang="en-US" sz="3600" dirty="0" smtClean="0"/>
              <a:t>by </a:t>
            </a:r>
            <a:r>
              <a:rPr lang="en-US" sz="3600" dirty="0"/>
              <a:t>performing online </a:t>
            </a:r>
            <a:r>
              <a:rPr lang="en-US" sz="4000" b="1" dirty="0">
                <a:solidFill>
                  <a:srgbClr val="2681C4"/>
                </a:solidFill>
              </a:rPr>
              <a:t>resource reconfigurations </a:t>
            </a:r>
            <a:r>
              <a:rPr lang="en-US" sz="3600" dirty="0" smtClean="0"/>
              <a:t>in a multi-tenant environment</a:t>
            </a:r>
            <a:r>
              <a:rPr lang="en-US" sz="3600" dirty="0"/>
              <a:t>.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65527" y="20576723"/>
            <a:ext cx="2659015" cy="3075353"/>
            <a:chOff x="545130" y="2341749"/>
            <a:chExt cx="2659015" cy="3075353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545130" y="2341749"/>
              <a:ext cx="2659015" cy="3075353"/>
            </a:xfrm>
            <a:prstGeom prst="roundRect">
              <a:avLst/>
            </a:prstGeom>
            <a:noFill/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51905" y="3271189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3940805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9" y="4565676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2617285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2041" y="2464501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1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28115" y="3097347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2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45557" y="3746739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3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28115" y="4400186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4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74740" y="20254216"/>
            <a:ext cx="8574845" cy="3462371"/>
            <a:chOff x="6377379" y="19998555"/>
            <a:chExt cx="8574845" cy="346237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7379" y="21694369"/>
              <a:ext cx="1052113" cy="162843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9034" y="19998555"/>
              <a:ext cx="1052113" cy="162843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7379" y="20002755"/>
              <a:ext cx="1052113" cy="1628430"/>
            </a:xfrm>
            <a:prstGeom prst="rect">
              <a:avLst/>
            </a:prstGeom>
          </p:spPr>
        </p:pic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30433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892501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347244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971049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2051750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43798" y="2262137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9034" y="21694369"/>
              <a:ext cx="1052113" cy="1628430"/>
            </a:xfrm>
            <a:prstGeom prst="rect">
              <a:avLst/>
            </a:prstGeom>
          </p:spPr>
        </p:pic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4788" y="22127873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6251" y="22697500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5238" y="20078286"/>
              <a:ext cx="1052113" cy="1628430"/>
            </a:xfrm>
            <a:prstGeom prst="rect">
              <a:avLst/>
            </a:prstGeom>
          </p:spPr>
        </p:pic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18486" y="20372834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41947" y="2092788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5238" y="21774100"/>
              <a:ext cx="1052113" cy="1628430"/>
            </a:xfrm>
            <a:prstGeom prst="rect">
              <a:avLst/>
            </a:prstGeom>
          </p:spPr>
        </p:pic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5" y="22152696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4" y="22748052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2723" y="20057053"/>
              <a:ext cx="1052113" cy="1628430"/>
            </a:xfrm>
            <a:prstGeom prst="rect">
              <a:avLst/>
            </a:prstGeom>
          </p:spPr>
        </p:pic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0512791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1067838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98824" y="21832496"/>
              <a:ext cx="1052113" cy="1628430"/>
            </a:xfrm>
            <a:prstGeom prst="rect">
              <a:avLst/>
            </a:prstGeom>
          </p:spPr>
        </p:pic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288234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843281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52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99267" y="1832613"/>
            <a:ext cx="3929388" cy="4010137"/>
            <a:chOff x="5363022" y="2061479"/>
            <a:chExt cx="3929388" cy="401013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348355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117122"/>
              <a:ext cx="802167" cy="749808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8"/>
              <a:ext cx="802167" cy="286050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CCCCCC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20</a:t>
            </a:fld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4D032A3A-203C-F44B-8A9A-E71C1378C1C0}"/>
              </a:ext>
            </a:extLst>
          </p:cNvPr>
          <p:cNvSpPr/>
          <p:nvPr/>
        </p:nvSpPr>
        <p:spPr>
          <a:xfrm>
            <a:off x="8638100" y="2648818"/>
            <a:ext cx="802167" cy="749808"/>
          </a:xfrm>
          <a:prstGeom prst="roundRect">
            <a:avLst/>
          </a:prstGeom>
          <a:solidFill>
            <a:srgbClr val="F8C998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1959378" y="2554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0" y="-16933"/>
            <a:ext cx="1625600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1702139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3419856"/>
            <a:ext cx="1627632" cy="1719072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1" y="2315548"/>
            <a:ext cx="17610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Reconfigs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56" name="TextBox 55"/>
          <p:cNvSpPr txBox="1"/>
          <p:nvPr/>
        </p:nvSpPr>
        <p:spPr>
          <a:xfrm>
            <a:off x="372532" y="3935984"/>
            <a:ext cx="948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High Load</a:t>
            </a:r>
            <a:endParaRPr lang="en-US" sz="27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5848519"/>
            <a:ext cx="17610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smtClean="0"/>
              <a:t>Reduction</a:t>
            </a:r>
            <a:endParaRPr lang="en-US" sz="2700" dirty="0"/>
          </a:p>
        </p:txBody>
      </p:sp>
      <p:sp>
        <p:nvSpPr>
          <p:cNvPr id="27" name="Rectangle 26"/>
          <p:cNvSpPr/>
          <p:nvPr/>
        </p:nvSpPr>
        <p:spPr>
          <a:xfrm>
            <a:off x="0" y="6675120"/>
            <a:ext cx="1627632" cy="182880"/>
          </a:xfrm>
          <a:prstGeom prst="rect">
            <a:avLst/>
          </a:prstGeom>
          <a:solidFill>
            <a:srgbClr val="CCCCCC">
              <a:alpha val="46000"/>
            </a:srgbClr>
          </a:solidFill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67732" y="687833"/>
            <a:ext cx="19981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dirty="0" smtClean="0"/>
              <a:t>Bottlenecks</a:t>
            </a: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575252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Reconfigurations </a:t>
            </a:r>
            <a:r>
              <a:rPr lang="en-US" dirty="0" smtClean="0">
                <a:sym typeface="Wingdings"/>
              </a:rPr>
              <a:t> drop in utility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high CPU load on majority of machines,</a:t>
            </a:r>
            <a:r>
              <a:rPr lang="en-US" dirty="0"/>
              <a:t> </a:t>
            </a:r>
            <a:r>
              <a:rPr lang="en-US" b="1" dirty="0"/>
              <a:t>r</a:t>
            </a:r>
            <a:r>
              <a:rPr lang="en-US" b="1" dirty="0" smtClean="0"/>
              <a:t>educe</a:t>
            </a:r>
            <a:r>
              <a:rPr lang="en-US" dirty="0" smtClean="0"/>
              <a:t> parallelism for o</a:t>
            </a:r>
            <a:r>
              <a:rPr lang="en-US" sz="2800" dirty="0" smtClean="0"/>
              <a:t>perators that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a)  are in topologies that satisfy their SLO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b) are not congested</a:t>
            </a: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596004" y="4815003"/>
            <a:ext cx="2744830" cy="1101298"/>
          </a:xfrm>
          <a:prstGeom prst="ellipse">
            <a:avLst/>
          </a:prstGeom>
          <a:solidFill>
            <a:srgbClr val="2679B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14" name="Straight Connector 75"/>
          <p:cNvCxnSpPr>
            <a:endCxn id="9" idx="0"/>
          </p:cNvCxnSpPr>
          <p:nvPr/>
        </p:nvCxnSpPr>
        <p:spPr>
          <a:xfrm flipV="1">
            <a:off x="8596003" y="4815003"/>
            <a:ext cx="1372416" cy="550648"/>
          </a:xfrm>
          <a:prstGeom prst="curvedConnector4">
            <a:avLst>
              <a:gd name="adj1" fmla="val -22903"/>
              <a:gd name="adj2" fmla="val 170057"/>
            </a:avLst>
          </a:prstGeom>
          <a:ln w="38100" cmpd="sng">
            <a:prstDash val="dash"/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37502" y="4872371"/>
            <a:ext cx="3459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Not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61590" y="3940480"/>
            <a:ext cx="2498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ndara" charset="0"/>
                <a:ea typeface="Candara" charset="0"/>
                <a:cs typeface="Candara" charset="0"/>
              </a:rPr>
              <a:t>Reduction</a:t>
            </a:r>
            <a:endParaRPr lang="en-US" sz="2800" b="1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Reconfigurations </a:t>
            </a:r>
            <a:r>
              <a:rPr lang="en-US" dirty="0">
                <a:sym typeface="Wingdings"/>
              </a:rPr>
              <a:t> drop in </a:t>
            </a:r>
            <a:r>
              <a:rPr lang="en-US" dirty="0" smtClean="0">
                <a:sym typeface="Wingdings"/>
              </a:rPr>
              <a:t>utility </a:t>
            </a:r>
            <a:r>
              <a:rPr lang="en-US" i="1" dirty="0" smtClean="0">
                <a:sym typeface="Wingdings"/>
              </a:rPr>
              <a:t>and reduction is not possible</a:t>
            </a: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	</a:t>
            </a:r>
            <a:r>
              <a:rPr lang="en-US" sz="2800" b="1" dirty="0" smtClean="0"/>
              <a:t>Revert</a:t>
            </a:r>
            <a:r>
              <a:rPr lang="en-US" sz="28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a past configuration that provided best utility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180470" y="4645601"/>
            <a:ext cx="2744830" cy="1101298"/>
          </a:xfrm>
          <a:prstGeom prst="ellipse">
            <a:avLst/>
          </a:prstGeom>
          <a:solidFill>
            <a:srgbClr val="399E3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66164" y="4808846"/>
            <a:ext cx="2744830" cy="1101298"/>
          </a:xfrm>
          <a:prstGeom prst="ellipse">
            <a:avLst/>
          </a:prstGeom>
          <a:solidFill>
            <a:srgbClr val="2679B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97551" y="4934640"/>
            <a:ext cx="191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16" name="Straight Connector 75"/>
          <p:cNvCxnSpPr/>
          <p:nvPr/>
        </p:nvCxnSpPr>
        <p:spPr>
          <a:xfrm rot="5400000" flipH="1" flipV="1">
            <a:off x="7564110" y="1820071"/>
            <a:ext cx="163245" cy="5814306"/>
          </a:xfrm>
          <a:prstGeom prst="curvedConnector3">
            <a:avLst>
              <a:gd name="adj1" fmla="val 240035"/>
            </a:avLst>
          </a:prstGeom>
          <a:ln w="38100" cmpd="sng">
            <a:prstDash val="dash"/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3603" y="3769330"/>
            <a:ext cx="4617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ndara" charset="0"/>
                <a:ea typeface="Candara" charset="0"/>
                <a:cs typeface="Candara" charset="0"/>
              </a:rPr>
              <a:t>Reversion </a:t>
            </a:r>
            <a:endParaRPr lang="en-US" sz="28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88801" y="4876284"/>
            <a:ext cx="3459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Not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Converged</a:t>
            </a:r>
            <a:endParaRPr lang="en-US" sz="28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300"/>
            <a:ext cx="10515600" cy="1325563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47308"/>
            <a:ext cx="10515600" cy="1679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Real-world workloads: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Yahoo!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Twitter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Web log traces</a:t>
            </a:r>
          </a:p>
          <a:p>
            <a:pPr marL="0" indent="0">
              <a:buNone/>
            </a:pPr>
            <a:r>
              <a:rPr lang="en-US" sz="3200" dirty="0" smtClean="0"/>
              <a:t>Experimental Setup: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10-40 node </a:t>
            </a:r>
            <a:r>
              <a:rPr lang="en-US" sz="3200" dirty="0" err="1" smtClean="0"/>
              <a:t>Emulab</a:t>
            </a:r>
            <a:r>
              <a:rPr lang="en-US" sz="3200" dirty="0" smtClean="0"/>
              <a:t> cluster</a:t>
            </a:r>
          </a:p>
        </p:txBody>
      </p:sp>
    </p:spTree>
    <p:extLst>
      <p:ext uri="{BB962C8B-B14F-4D97-AF65-F5344CB8AC3E}">
        <p14:creationId xmlns:p14="http://schemas.microsoft.com/office/powerpoint/2010/main" val="4312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733" y="1690688"/>
            <a:ext cx="9114367" cy="459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cost and achieving high utilities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182726" y="1405054"/>
            <a:ext cx="3345366" cy="997004"/>
            <a:chOff x="8378438" y="3078622"/>
            <a:chExt cx="3345366" cy="997004"/>
          </a:xfrm>
        </p:grpSpPr>
        <p:sp>
          <p:nvSpPr>
            <p:cNvPr id="7" name="Oval 6"/>
            <p:cNvSpPr/>
            <p:nvPr/>
          </p:nvSpPr>
          <p:spPr>
            <a:xfrm>
              <a:off x="9877354" y="3819148"/>
              <a:ext cx="512956" cy="256478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378438" y="3078622"/>
              <a:ext cx="3345366" cy="58217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93.5% utility at 40</a:t>
              </a:r>
              <a:r>
                <a:rPr lang="en-US" sz="2000" smtClean="0">
                  <a:solidFill>
                    <a:schemeClr val="tx1"/>
                  </a:solidFill>
                </a:rPr>
                <a:t>% resources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47977" y="1987224"/>
            <a:ext cx="3345366" cy="975826"/>
            <a:chOff x="8461149" y="3819148"/>
            <a:chExt cx="3345366" cy="975826"/>
          </a:xfrm>
        </p:grpSpPr>
        <p:sp>
          <p:nvSpPr>
            <p:cNvPr id="10" name="Oval 9"/>
            <p:cNvSpPr/>
            <p:nvPr/>
          </p:nvSpPr>
          <p:spPr>
            <a:xfrm>
              <a:off x="9877354" y="3819148"/>
              <a:ext cx="512956" cy="256478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61149" y="4212804"/>
              <a:ext cx="3345366" cy="58217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100% utility at 60% resources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72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25</a:t>
            </a:fld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>
          <a:xfrm>
            <a:off x="353291" y="459432"/>
            <a:ext cx="10515600" cy="1325563"/>
          </a:xfrm>
        </p:spPr>
        <p:txBody>
          <a:bodyPr/>
          <a:lstStyle/>
          <a:p>
            <a:r>
              <a:rPr lang="en-US" dirty="0" smtClean="0"/>
              <a:t>Adapting to a Diurnal Pattern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20323" y="3661591"/>
            <a:ext cx="8435865" cy="2850651"/>
            <a:chOff x="1820323" y="3661591"/>
            <a:chExt cx="8435865" cy="2850651"/>
          </a:xfrm>
        </p:grpSpPr>
        <p:grpSp>
          <p:nvGrpSpPr>
            <p:cNvPr id="19" name="Group 18"/>
            <p:cNvGrpSpPr/>
            <p:nvPr/>
          </p:nvGrpSpPr>
          <p:grpSpPr>
            <a:xfrm>
              <a:off x="1820323" y="3661591"/>
              <a:ext cx="8187410" cy="2468880"/>
              <a:chOff x="1820323" y="3661591"/>
              <a:chExt cx="8187410" cy="246888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583"/>
              <a:stretch/>
            </p:blipFill>
            <p:spPr>
              <a:xfrm>
                <a:off x="1820323" y="3661591"/>
                <a:ext cx="8187410" cy="2468880"/>
              </a:xfrm>
              <a:prstGeom prst="rect">
                <a:avLst/>
              </a:prstGeom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2507673" y="3831360"/>
                <a:ext cx="7474527" cy="1558694"/>
                <a:chOff x="2507673" y="3831360"/>
                <a:chExt cx="7474527" cy="1558694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5195455" y="5020722"/>
                  <a:ext cx="2923308" cy="369332"/>
                  <a:chOff x="5195455" y="5020722"/>
                  <a:chExt cx="2923308" cy="369332"/>
                </a:xfrm>
              </p:grpSpPr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5638800" y="5020722"/>
                    <a:ext cx="24799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Reconfigurations</a:t>
                    </a:r>
                    <a:endParaRPr lang="en-US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 flipH="1">
                    <a:off x="5195455" y="5169186"/>
                    <a:ext cx="415636" cy="0"/>
                  </a:xfrm>
                  <a:prstGeom prst="straightConnector1">
                    <a:avLst/>
                  </a:prstGeom>
                  <a:ln w="25400">
                    <a:solidFill>
                      <a:schemeClr val="tx1">
                        <a:alpha val="99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507673" y="3831360"/>
                  <a:ext cx="747452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 flipH="1" flipV="1">
                  <a:off x="6446316" y="3892894"/>
                  <a:ext cx="8771" cy="331936"/>
                </a:xfrm>
                <a:prstGeom prst="straightConnector1">
                  <a:avLst/>
                </a:prstGeom>
                <a:ln w="25400">
                  <a:solidFill>
                    <a:schemeClr val="tx1">
                      <a:alpha val="99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5683478" y="4189037"/>
                  <a:ext cx="24799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Max. Utility</a:t>
                  </a:r>
                  <a:endParaRPr lang="en-US" dirty="0"/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2129551" y="6050577"/>
              <a:ext cx="4617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Day 1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38829" y="6050577"/>
              <a:ext cx="4617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Day 2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46504" y="228600"/>
            <a:ext cx="8593203" cy="3387745"/>
            <a:chOff x="1746504" y="228600"/>
            <a:chExt cx="8593203" cy="338774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17180"/>
            <a:stretch/>
          </p:blipFill>
          <p:spPr>
            <a:xfrm>
              <a:off x="1746504" y="228600"/>
              <a:ext cx="8345772" cy="292608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213070" y="3154680"/>
              <a:ext cx="4617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Day 1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22348" y="3154680"/>
              <a:ext cx="4617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ndara" charset="0"/>
                  <a:ea typeface="Candara" charset="0"/>
                  <a:cs typeface="Candara" charset="0"/>
                </a:rPr>
                <a:t>Day 2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46910" y="2671857"/>
            <a:ext cx="3345366" cy="1311900"/>
            <a:chOff x="8378438" y="2694451"/>
            <a:chExt cx="3345366" cy="1311900"/>
          </a:xfrm>
        </p:grpSpPr>
        <p:sp>
          <p:nvSpPr>
            <p:cNvPr id="6" name="Oval 5"/>
            <p:cNvSpPr/>
            <p:nvPr/>
          </p:nvSpPr>
          <p:spPr>
            <a:xfrm>
              <a:off x="9877354" y="3749873"/>
              <a:ext cx="512956" cy="256478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378438" y="2694451"/>
              <a:ext cx="3345366" cy="100790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Fewer reconfigurations are required once a job has adjusted to max load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6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14535"/>
            <a:ext cx="9808987" cy="380348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768180" y="3118548"/>
            <a:ext cx="5214020" cy="1322619"/>
            <a:chOff x="5946748" y="4642548"/>
            <a:chExt cx="5214020" cy="1322619"/>
          </a:xfrm>
        </p:grpSpPr>
        <p:sp>
          <p:nvSpPr>
            <p:cNvPr id="15" name="Oval 14"/>
            <p:cNvSpPr/>
            <p:nvPr/>
          </p:nvSpPr>
          <p:spPr>
            <a:xfrm rot="20589072">
              <a:off x="9021622" y="5418364"/>
              <a:ext cx="2139146" cy="546803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946748" y="4642548"/>
              <a:ext cx="3345366" cy="100790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Henge </a:t>
              </a:r>
              <a:r>
                <a:rPr lang="en-US" sz="2000" dirty="0" smtClean="0">
                  <a:solidFill>
                    <a:schemeClr val="tx1"/>
                  </a:solidFill>
                </a:rPr>
                <a:t>does </a:t>
              </a:r>
              <a:r>
                <a:rPr lang="en-US" sz="2000" dirty="0">
                  <a:solidFill>
                    <a:schemeClr val="tx1"/>
                  </a:solidFill>
                </a:rPr>
                <a:t>better </a:t>
              </a:r>
              <a:r>
                <a:rPr lang="en-US" sz="2000" dirty="0" smtClean="0">
                  <a:solidFill>
                    <a:schemeClr val="tx1"/>
                  </a:solidFill>
                </a:rPr>
                <a:t>in the 15th </a:t>
              </a:r>
              <a:r>
                <a:rPr lang="en-US" sz="2000" dirty="0">
                  <a:solidFill>
                    <a:schemeClr val="tx1"/>
                  </a:solidFill>
                </a:rPr>
                <a:t>to 45th percentile, and </a:t>
              </a:r>
              <a:r>
                <a:rPr lang="en-US" sz="2000" dirty="0" smtClean="0">
                  <a:solidFill>
                    <a:schemeClr val="tx1"/>
                  </a:solidFill>
                </a:rPr>
                <a:t>is comparable later</a:t>
              </a:r>
              <a:r>
                <a:rPr lang="en-US" sz="2000" dirty="0">
                  <a:solidFill>
                    <a:schemeClr val="tx1"/>
                  </a:solidFill>
                </a:rPr>
                <a:t>.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26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353290" y="459432"/>
            <a:ext cx="11838709" cy="1325563"/>
          </a:xfrm>
        </p:spPr>
        <p:txBody>
          <a:bodyPr/>
          <a:lstStyle/>
          <a:p>
            <a:r>
              <a:rPr lang="en-US" dirty="0" smtClean="0"/>
              <a:t>Can Henge do better than manual configuration?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2" y="1782997"/>
            <a:ext cx="10659535" cy="43876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Cluster Size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12690" y="1498779"/>
            <a:ext cx="3345366" cy="4266590"/>
            <a:chOff x="1497192" y="1498779"/>
            <a:chExt cx="3345366" cy="4266590"/>
          </a:xfrm>
        </p:grpSpPr>
        <p:sp>
          <p:nvSpPr>
            <p:cNvPr id="8" name="Rounded Rectangle 7"/>
            <p:cNvSpPr/>
            <p:nvPr/>
          </p:nvSpPr>
          <p:spPr>
            <a:xfrm>
              <a:off x="1497192" y="1498779"/>
              <a:ext cx="3345366" cy="100790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Limited resources entail more reconfigurations to reach max. utility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99280" y="2588217"/>
              <a:ext cx="2169763" cy="3177152"/>
            </a:xfrm>
            <a:prstGeom prst="round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C000"/>
                  </a:solidFill>
                </a:ln>
                <a:noFill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Henge can: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handle dynamic workloads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abrupt e.g., spikes &amp; natural fluctuations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gradual e.g., diurnal patterns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satisfy hybrid SLOs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scale with number of jobs &amp; cluster size </a:t>
            </a:r>
          </a:p>
          <a:p>
            <a:pPr marL="0" indent="0">
              <a:buNone/>
            </a:pPr>
            <a:r>
              <a:rPr lang="en-US" dirty="0" smtClean="0"/>
              <a:t>	gracefully handle failures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Henge allows users to specify </a:t>
            </a:r>
            <a:r>
              <a:rPr lang="en-US" b="1" dirty="0" smtClean="0"/>
              <a:t>performance intents </a:t>
            </a:r>
            <a:r>
              <a:rPr lang="en-US" dirty="0" smtClean="0"/>
              <a:t>for their jobs</a:t>
            </a:r>
          </a:p>
          <a:p>
            <a:r>
              <a:rPr lang="en-US" dirty="0" err="1" smtClean="0"/>
              <a:t>Henge’s</a:t>
            </a:r>
            <a:r>
              <a:rPr lang="en-US" dirty="0" smtClean="0"/>
              <a:t> goal is to </a:t>
            </a:r>
            <a:r>
              <a:rPr lang="en-US" b="1" dirty="0" smtClean="0"/>
              <a:t>maximize cluster-wide utility</a:t>
            </a:r>
            <a:endParaRPr lang="en-US" b="1" dirty="0"/>
          </a:p>
          <a:p>
            <a:r>
              <a:rPr lang="en-US" dirty="0" smtClean="0"/>
              <a:t>The scheduler performs fine-grained </a:t>
            </a:r>
            <a:r>
              <a:rPr lang="en-US" b="1" dirty="0" smtClean="0"/>
              <a:t>reconfigurations</a:t>
            </a:r>
            <a:r>
              <a:rPr lang="en-US" dirty="0" smtClean="0"/>
              <a:t> to allow stream processing jobs to meet user-specified intents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421" y="218080"/>
            <a:ext cx="10515600" cy="1325563"/>
          </a:xfrm>
        </p:spPr>
        <p:txBody>
          <a:bodyPr/>
          <a:lstStyle/>
          <a:p>
            <a:r>
              <a:rPr lang="en-US" dirty="0" smtClean="0"/>
              <a:t>A Typical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3</a:t>
            </a:fld>
            <a:endParaRPr lang="en-US"/>
          </a:p>
        </p:txBody>
      </p:sp>
      <p:grpSp>
        <p:nvGrpSpPr>
          <p:cNvPr id="181" name="Group 180"/>
          <p:cNvGrpSpPr/>
          <p:nvPr/>
        </p:nvGrpSpPr>
        <p:grpSpPr>
          <a:xfrm>
            <a:off x="111646" y="2161234"/>
            <a:ext cx="2659015" cy="3075353"/>
            <a:chOff x="545130" y="2341749"/>
            <a:chExt cx="2659015" cy="3075353"/>
          </a:xfrm>
        </p:grpSpPr>
        <p:sp>
          <p:nvSpPr>
            <p:cNvPr id="182" name="Rounded Rectangle 18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545130" y="2341749"/>
              <a:ext cx="2659015" cy="3075353"/>
            </a:xfrm>
            <a:prstGeom prst="roundRect">
              <a:avLst/>
            </a:prstGeom>
            <a:noFill/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3" name="Rounded Rectangle 18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51905" y="3271189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4" name="Rounded Rectangle 18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3940805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5" name="Rounded Rectangle 18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9" y="4565676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6" name="Rounded Rectangle 18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2617285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692041" y="2464501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1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728115" y="3097347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2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745557" y="3746739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3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728115" y="4400186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4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452707" y="2029104"/>
            <a:ext cx="8574845" cy="3462371"/>
            <a:chOff x="6377379" y="19998555"/>
            <a:chExt cx="8574845" cy="3462371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7379" y="21694369"/>
              <a:ext cx="1052113" cy="1628430"/>
            </a:xfrm>
            <a:prstGeom prst="rect">
              <a:avLst/>
            </a:prstGeom>
          </p:spPr>
        </p:pic>
        <p:pic>
          <p:nvPicPr>
            <p:cNvPr id="193" name="Picture 1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9034" y="19998555"/>
              <a:ext cx="1052113" cy="1628430"/>
            </a:xfrm>
            <a:prstGeom prst="rect">
              <a:avLst/>
            </a:prstGeom>
          </p:spPr>
        </p:pic>
        <p:pic>
          <p:nvPicPr>
            <p:cNvPr id="194" name="Picture 19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7379" y="20002755"/>
              <a:ext cx="1052113" cy="1628430"/>
            </a:xfrm>
            <a:prstGeom prst="rect">
              <a:avLst/>
            </a:prstGeom>
          </p:spPr>
        </p:pic>
        <p:sp>
          <p:nvSpPr>
            <p:cNvPr id="195" name="Rounded Rectangle 19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304337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6" name="Rounded Rectangle 19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892501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7" name="Rounded Rectangle 19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347244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8" name="Rounded Rectangle 19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971049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9" name="Rounded Rectangle 19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2051750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0" name="Rounded Rectangle 19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43798" y="22621377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01" name="Picture 2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9034" y="21694369"/>
              <a:ext cx="1052113" cy="1628430"/>
            </a:xfrm>
            <a:prstGeom prst="rect">
              <a:avLst/>
            </a:prstGeom>
          </p:spPr>
        </p:pic>
        <p:sp>
          <p:nvSpPr>
            <p:cNvPr id="202" name="Rounded Rectangle 20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4788" y="22127873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3" name="Rounded Rectangle 20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6251" y="22697500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5238" y="20078286"/>
              <a:ext cx="1052113" cy="1628430"/>
            </a:xfrm>
            <a:prstGeom prst="rect">
              <a:avLst/>
            </a:prstGeom>
          </p:spPr>
        </p:pic>
        <p:sp>
          <p:nvSpPr>
            <p:cNvPr id="205" name="Rounded Rectangle 20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18486" y="20372834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6" name="Rounded Rectangle 20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41947" y="20927881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07" name="Picture 2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5238" y="21774100"/>
              <a:ext cx="1052113" cy="1628430"/>
            </a:xfrm>
            <a:prstGeom prst="rect">
              <a:avLst/>
            </a:prstGeom>
          </p:spPr>
        </p:pic>
        <p:sp>
          <p:nvSpPr>
            <p:cNvPr id="208" name="Rounded Rectangle 20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5" y="22152696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9" name="Rounded Rectangle 20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4" y="22748052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2723" y="20057053"/>
              <a:ext cx="1052113" cy="1628430"/>
            </a:xfrm>
            <a:prstGeom prst="rect">
              <a:avLst/>
            </a:prstGeom>
          </p:spPr>
        </p:pic>
        <p:sp>
          <p:nvSpPr>
            <p:cNvPr id="211" name="Rounded Rectangle 21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0512791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2" name="Rounded Rectangle 21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1067838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98824" y="21832496"/>
              <a:ext cx="1052113" cy="1628430"/>
            </a:xfrm>
            <a:prstGeom prst="rect">
              <a:avLst/>
            </a:prstGeom>
          </p:spPr>
        </p:pic>
        <p:sp>
          <p:nvSpPr>
            <p:cNvPr id="214" name="Rounded Rectangle 2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288234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5" name="Rounded Rectangle 21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843281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2869089" y="5710729"/>
            <a:ext cx="7342053" cy="71912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Per-job clusters </a:t>
            </a:r>
            <a:r>
              <a:rPr lang="en-US" sz="3600" dirty="0" smtClean="0">
                <a:solidFill>
                  <a:schemeClr val="tx1"/>
                </a:solidFill>
                <a:sym typeface="Wingdings"/>
              </a:rPr>
              <a:t> overprovisioning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4</a:t>
            </a:fld>
            <a:endParaRPr lang="en-US"/>
          </a:p>
        </p:txBody>
      </p:sp>
      <p:grpSp>
        <p:nvGrpSpPr>
          <p:cNvPr id="181" name="Group 180"/>
          <p:cNvGrpSpPr/>
          <p:nvPr/>
        </p:nvGrpSpPr>
        <p:grpSpPr>
          <a:xfrm>
            <a:off x="111646" y="2161234"/>
            <a:ext cx="2659015" cy="3075353"/>
            <a:chOff x="545130" y="2341749"/>
            <a:chExt cx="2659015" cy="3075353"/>
          </a:xfrm>
        </p:grpSpPr>
        <p:sp>
          <p:nvSpPr>
            <p:cNvPr id="182" name="Rounded Rectangle 18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545130" y="2341749"/>
              <a:ext cx="2659015" cy="3075353"/>
            </a:xfrm>
            <a:prstGeom prst="roundRect">
              <a:avLst/>
            </a:prstGeom>
            <a:noFill/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3" name="Rounded Rectangle 18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51905" y="3271189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4" name="Rounded Rectangle 18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3940805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5" name="Rounded Rectangle 18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9" y="4565676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6" name="Rounded Rectangle 18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64118" y="2617285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692041" y="2464501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1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728115" y="3097347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2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745557" y="3746739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3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728115" y="4400186"/>
              <a:ext cx="1134878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Job 4</a:t>
              </a:r>
              <a:endPara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89028" y="1216016"/>
            <a:ext cx="11282780" cy="71912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Low level metrics e.g., queue sizes, CPU load as performance indicators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18421" y="218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smtClean="0"/>
              <a:t>A Typical Deployment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22617" y="1729839"/>
            <a:ext cx="770632" cy="2576502"/>
            <a:chOff x="3155771" y="1746064"/>
            <a:chExt cx="770632" cy="2576502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463" y="1746064"/>
              <a:ext cx="765940" cy="767543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5771" y="3555023"/>
              <a:ext cx="765940" cy="767543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3448884" y="5224188"/>
            <a:ext cx="4594449" cy="1628430"/>
            <a:chOff x="3448884" y="5224188"/>
            <a:chExt cx="4594449" cy="1628430"/>
          </a:xfrm>
        </p:grpSpPr>
        <p:grpSp>
          <p:nvGrpSpPr>
            <p:cNvPr id="3" name="Group 2"/>
            <p:cNvGrpSpPr/>
            <p:nvPr/>
          </p:nvGrpSpPr>
          <p:grpSpPr>
            <a:xfrm>
              <a:off x="3448884" y="5224188"/>
              <a:ext cx="1464763" cy="1628430"/>
              <a:chOff x="3605107" y="2147350"/>
              <a:chExt cx="1464763" cy="1628430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5107" y="2147350"/>
                <a:ext cx="1052113" cy="1628430"/>
              </a:xfrm>
              <a:prstGeom prst="rect">
                <a:avLst/>
              </a:prstGeom>
            </p:spPr>
          </p:pic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4267703" y="2448932"/>
                <a:ext cx="802167" cy="468681"/>
              </a:xfrm>
              <a:prstGeom prst="roundRect">
                <a:avLst/>
              </a:prstGeom>
              <a:solidFill>
                <a:srgbClr val="D69E9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4267703" y="3037096"/>
                <a:ext cx="802167" cy="468681"/>
              </a:xfrm>
              <a:prstGeom prst="roundRect">
                <a:avLst/>
              </a:prstGeom>
              <a:solidFill>
                <a:srgbClr val="D69E9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5179220" y="5658458"/>
              <a:ext cx="2864113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Manual scaling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52707" y="2029104"/>
            <a:ext cx="8574845" cy="3462371"/>
            <a:chOff x="6377379" y="19998555"/>
            <a:chExt cx="8574845" cy="3462371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7379" y="21694369"/>
              <a:ext cx="1052113" cy="1628430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9034" y="19998555"/>
              <a:ext cx="1052113" cy="162843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7379" y="20002755"/>
              <a:ext cx="1052113" cy="1628430"/>
            </a:xfrm>
            <a:prstGeom prst="rect">
              <a:avLst/>
            </a:prstGeom>
          </p:spPr>
        </p:pic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304337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0892501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347244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10867" y="20971049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39975" y="22051750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7043798" y="22621377"/>
              <a:ext cx="802167" cy="468681"/>
            </a:xfrm>
            <a:prstGeom prst="roundRect">
              <a:avLst/>
            </a:prstGeom>
            <a:solidFill>
              <a:srgbClr val="D69E9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9034" y="21694369"/>
              <a:ext cx="1052113" cy="1628430"/>
            </a:xfrm>
            <a:prstGeom prst="rect">
              <a:avLst/>
            </a:prstGeom>
          </p:spPr>
        </p:pic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4788" y="22127873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9466251" y="22697500"/>
              <a:ext cx="802167" cy="468681"/>
            </a:xfrm>
            <a:prstGeom prst="roundRect">
              <a:avLst/>
            </a:prstGeom>
            <a:solidFill>
              <a:srgbClr val="F7C89B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45238" y="20078286"/>
              <a:ext cx="1052113" cy="1628430"/>
            </a:xfrm>
            <a:prstGeom prst="rect">
              <a:avLst/>
            </a:prstGeom>
          </p:spPr>
        </p:pic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18486" y="20372834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41947" y="20927881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45238" y="21774100"/>
              <a:ext cx="1052113" cy="1628430"/>
            </a:xfrm>
            <a:prstGeom prst="rect">
              <a:avLst/>
            </a:prstGeom>
          </p:spPr>
        </p:pic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5" y="22152696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1929994" y="22748052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02723" y="20057053"/>
              <a:ext cx="1052113" cy="1628430"/>
            </a:xfrm>
            <a:prstGeom prst="rect">
              <a:avLst/>
            </a:prstGeom>
          </p:spPr>
        </p:pic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0512791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50057" y="21067838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98824" y="21832496"/>
              <a:ext cx="1052113" cy="1628430"/>
            </a:xfrm>
            <a:prstGeom prst="rect">
              <a:avLst/>
            </a:prstGeom>
          </p:spPr>
        </p:pic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288234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14146158" y="22843281"/>
              <a:ext cx="802167" cy="468681"/>
            </a:xfrm>
            <a:prstGeom prst="roundRect">
              <a:avLst/>
            </a:prstGeom>
            <a:solidFill>
              <a:srgbClr val="98AEFA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14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Intent-Driven Multi-Tenancy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Efficient resource usage across multiple users</a:t>
            </a:r>
          </a:p>
          <a:p>
            <a:pPr marL="457200" lvl="1" indent="0">
              <a:buNone/>
            </a:pPr>
            <a:r>
              <a:rPr lang="en-US" sz="2800" dirty="0">
                <a:sym typeface="Wingdings"/>
              </a:rPr>
              <a:t> </a:t>
            </a:r>
            <a:r>
              <a:rPr lang="en-US" sz="2800" dirty="0" smtClean="0"/>
              <a:t>Multi-tenancy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782740" y="2924011"/>
            <a:ext cx="3935532" cy="3614901"/>
            <a:chOff x="6834474" y="2463507"/>
            <a:chExt cx="3935532" cy="3614901"/>
          </a:xfrm>
        </p:grpSpPr>
        <p:grpSp>
          <p:nvGrpSpPr>
            <p:cNvPr id="17" name="Group 16"/>
            <p:cNvGrpSpPr/>
            <p:nvPr/>
          </p:nvGrpSpPr>
          <p:grpSpPr>
            <a:xfrm>
              <a:off x="6834474" y="2463507"/>
              <a:ext cx="3935532" cy="3614901"/>
              <a:chOff x="6743181" y="2797308"/>
              <a:chExt cx="3935532" cy="3614901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3182" y="4773080"/>
                <a:ext cx="1052113" cy="1628430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1971" y="4612500"/>
                <a:ext cx="1052113" cy="162843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3181" y="2957888"/>
                <a:ext cx="1052113" cy="1628430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1970" y="2797308"/>
                <a:ext cx="1052113" cy="1628430"/>
              </a:xfrm>
              <a:prstGeom prst="rect">
                <a:avLst/>
              </a:prstGeom>
            </p:spPr>
          </p:pic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7682014" y="3183997"/>
                <a:ext cx="802167" cy="468681"/>
              </a:xfrm>
              <a:prstGeom prst="roundRect">
                <a:avLst/>
              </a:prstGeom>
              <a:solidFill>
                <a:srgbClr val="D69E9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7682013" y="3803283"/>
                <a:ext cx="802167" cy="468681"/>
              </a:xfrm>
              <a:prstGeom prst="roundRect">
                <a:avLst/>
              </a:prstGeom>
              <a:solidFill>
                <a:srgbClr val="F7C89B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7609294" y="5726129"/>
                <a:ext cx="802167" cy="468681"/>
              </a:xfrm>
              <a:prstGeom prst="roundRect">
                <a:avLst/>
              </a:prstGeom>
              <a:solidFill>
                <a:srgbClr val="F7C89B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7609295" y="5144131"/>
                <a:ext cx="802167" cy="468681"/>
              </a:xfrm>
              <a:prstGeom prst="roundRect">
                <a:avLst/>
              </a:prstGeom>
              <a:solidFill>
                <a:srgbClr val="D69E9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5" y="3447511"/>
                <a:ext cx="802167" cy="468681"/>
              </a:xfrm>
              <a:prstGeom prst="roundRect">
                <a:avLst/>
              </a:prstGeom>
              <a:solidFill>
                <a:srgbClr val="D1DAE8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5" y="4061100"/>
                <a:ext cx="802167" cy="468681"/>
              </a:xfrm>
              <a:prstGeom prst="roundRect">
                <a:avLst/>
              </a:prstGeom>
              <a:solidFill>
                <a:srgbClr val="98AEF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5" y="2865513"/>
                <a:ext cx="802167" cy="468681"/>
              </a:xfrm>
              <a:prstGeom prst="roundRect">
                <a:avLst/>
              </a:prstGeom>
              <a:solidFill>
                <a:srgbClr val="D1DAE8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6" y="5345340"/>
                <a:ext cx="802167" cy="468681"/>
              </a:xfrm>
              <a:prstGeom prst="roundRect">
                <a:avLst/>
              </a:prstGeom>
              <a:solidFill>
                <a:srgbClr val="98AEF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6" y="4758963"/>
                <a:ext cx="802167" cy="468681"/>
              </a:xfrm>
              <a:prstGeom prst="roundRect">
                <a:avLst/>
              </a:prstGeom>
              <a:solidFill>
                <a:srgbClr val="D1DAE8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xmlns="" id="{4D032A3A-203C-F44B-8A9A-E71C1378C1C0}"/>
                  </a:ext>
                </a:extLst>
              </p:cNvPr>
              <p:cNvSpPr/>
              <p:nvPr/>
            </p:nvSpPr>
            <p:spPr>
              <a:xfrm>
                <a:off x="9876546" y="5943528"/>
                <a:ext cx="802167" cy="468681"/>
              </a:xfrm>
              <a:prstGeom prst="roundRect">
                <a:avLst/>
              </a:prstGeom>
              <a:solidFill>
                <a:srgbClr val="98AEFA"/>
              </a:solidFill>
              <a:ln w="254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 rot="2681451">
              <a:off x="8431912" y="4316324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5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Intent-Driven </a:t>
            </a:r>
            <a:r>
              <a:rPr lang="en-US" dirty="0" smtClean="0"/>
              <a:t>Multi-Tenancy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68434"/>
              </p:ext>
            </p:extLst>
          </p:nvPr>
        </p:nvGraphicFramePr>
        <p:xfrm>
          <a:off x="620798" y="3672350"/>
          <a:ext cx="7282558" cy="306153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66447"/>
                <a:gridCol w="3446724"/>
                <a:gridCol w="2969387"/>
              </a:tblGrid>
              <a:tr h="7352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Job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Level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Objective (SLO)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26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solidFill>
                      <a:srgbClr val="D79E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Finding ride price</a:t>
                      </a:r>
                      <a:endParaRPr lang="en-US" sz="3200" dirty="0"/>
                    </a:p>
                  </a:txBody>
                  <a:tcPr>
                    <a:solidFill>
                      <a:srgbClr val="D79E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Latency &lt; 5 s</a:t>
                      </a:r>
                      <a:endParaRPr lang="en-US" sz="3200" dirty="0"/>
                    </a:p>
                  </a:txBody>
                  <a:tcPr>
                    <a:solidFill>
                      <a:srgbClr val="D79E99"/>
                    </a:solidFill>
                  </a:tcPr>
                </a:tc>
              </a:tr>
              <a:tr h="13021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>
                    <a:solidFill>
                      <a:srgbClr val="F7C8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Analyzing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earnings</a:t>
                      </a:r>
                      <a:r>
                        <a:rPr lang="en-US" sz="3200" dirty="0" smtClean="0"/>
                        <a:t> over time</a:t>
                      </a:r>
                      <a:endParaRPr lang="en-US" sz="3200" dirty="0"/>
                    </a:p>
                  </a:txBody>
                  <a:tcPr>
                    <a:solidFill>
                      <a:srgbClr val="F7C8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Throughput &gt; 10K/hr.</a:t>
                      </a:r>
                      <a:endParaRPr lang="en-US" sz="3200" dirty="0"/>
                    </a:p>
                  </a:txBody>
                  <a:tcPr>
                    <a:solidFill>
                      <a:srgbClr val="F7C89B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99630" y="2370441"/>
            <a:ext cx="3929388" cy="4010137"/>
            <a:chOff x="5363022" y="2061479"/>
            <a:chExt cx="3929388" cy="401013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3022" y="4347646"/>
              <a:ext cx="1052113" cy="162843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55668" y="4271907"/>
              <a:ext cx="1052113" cy="162843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3022" y="2137218"/>
              <a:ext cx="1052113" cy="162843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55668" y="2061479"/>
              <a:ext cx="1052113" cy="1628430"/>
            </a:xfrm>
            <a:prstGeom prst="rect">
              <a:avLst/>
            </a:prstGeom>
          </p:spPr>
        </p:pic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5" y="236332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301854" y="2982613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4" y="5300695"/>
              <a:ext cx="802167" cy="468681"/>
            </a:xfrm>
            <a:prstGeom prst="roundRect">
              <a:avLst/>
            </a:prstGeom>
            <a:solidFill>
              <a:srgbClr val="F8C9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6229135" y="4718697"/>
              <a:ext cx="802167" cy="468681"/>
            </a:xfrm>
            <a:prstGeom prst="roundRect">
              <a:avLst/>
            </a:prstGeom>
            <a:solidFill>
              <a:srgbClr val="D89E9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711682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3325271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2129684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004747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4418370"/>
              <a:ext cx="802167" cy="468681"/>
            </a:xfrm>
            <a:prstGeom prst="roundRect">
              <a:avLst/>
            </a:prstGeom>
            <a:solidFill>
              <a:srgbClr val="D1DAE8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4D032A3A-203C-F44B-8A9A-E71C1378C1C0}"/>
                </a:ext>
              </a:extLst>
            </p:cNvPr>
            <p:cNvSpPr/>
            <p:nvPr/>
          </p:nvSpPr>
          <p:spPr>
            <a:xfrm>
              <a:off x="8490243" y="5602935"/>
              <a:ext cx="802167" cy="468681"/>
            </a:xfrm>
            <a:prstGeom prst="roundRect">
              <a:avLst/>
            </a:prstGeom>
            <a:solidFill>
              <a:srgbClr val="97ACFD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891005" y="1515132"/>
            <a:ext cx="4334433" cy="71912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CPU Load, Queue Sizes </a:t>
            </a:r>
            <a:r>
              <a:rPr lang="mr-IN" sz="2800" dirty="0" smtClean="0">
                <a:solidFill>
                  <a:schemeClr val="tx1"/>
                </a:solidFill>
              </a:rPr>
              <a:t>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681451">
            <a:off x="9813780" y="425995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</a:t>
            </a:r>
            <a:endParaRPr lang="en-US" sz="2800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253571" y="16759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</a:rPr>
              <a:t>Efficient resource usage across multiple users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808080"/>
                </a:solidFill>
                <a:sym typeface="Wingdings"/>
              </a:rPr>
              <a:t> </a:t>
            </a:r>
            <a:r>
              <a:rPr lang="en-US" sz="2800" dirty="0" smtClean="0">
                <a:solidFill>
                  <a:srgbClr val="808080"/>
                </a:solidFill>
              </a:rPr>
              <a:t>Multi-tenancy</a:t>
            </a:r>
            <a:endParaRPr lang="en-US" dirty="0" smtClean="0">
              <a:solidFill>
                <a:srgbClr val="808080"/>
              </a:solidFill>
            </a:endParaRPr>
          </a:p>
          <a:p>
            <a:pPr marL="0" indent="0">
              <a:buNone/>
            </a:pPr>
            <a:r>
              <a:rPr lang="en-US" dirty="0" smtClean="0"/>
              <a:t>Application-aware </a:t>
            </a:r>
            <a:r>
              <a:rPr lang="en-US" dirty="0"/>
              <a:t>adaptation to user </a:t>
            </a:r>
            <a:r>
              <a:rPr lang="en-US" dirty="0" smtClean="0"/>
              <a:t>requirements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>
                <a:sym typeface="Wingdings"/>
              </a:rPr>
              <a:t> </a:t>
            </a:r>
            <a:r>
              <a:rPr lang="en-US" sz="2800" dirty="0"/>
              <a:t>Intent-driven Multi-tenancy</a:t>
            </a:r>
          </a:p>
          <a:p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>
            <a:off x="9403613" y="1439393"/>
            <a:ext cx="859932" cy="93764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867"/>
            <a:ext cx="10515600" cy="1325563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00667" y="1252538"/>
            <a:ext cx="9729258" cy="424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How can we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achieve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user-facing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service level objectives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for stream processing jobs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on multi-tenant clusters?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01063" y="3257550"/>
            <a:ext cx="2852737" cy="2309819"/>
            <a:chOff x="6757959" y="3723151"/>
            <a:chExt cx="4334433" cy="2309819"/>
          </a:xfrm>
        </p:grpSpPr>
        <p:sp>
          <p:nvSpPr>
            <p:cNvPr id="5" name="Rectangle 4"/>
            <p:cNvSpPr/>
            <p:nvPr/>
          </p:nvSpPr>
          <p:spPr>
            <a:xfrm>
              <a:off x="6757959" y="5313845"/>
              <a:ext cx="4334433" cy="71912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Latency, Throughput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31CD2C07-E200-D649-90B4-E408E0E69074}"/>
                </a:ext>
              </a:extLst>
            </p:cNvPr>
            <p:cNvCxnSpPr>
              <a:cxnSpLocks/>
            </p:cNvCxnSpPr>
            <p:nvPr/>
          </p:nvCxnSpPr>
          <p:spPr>
            <a:xfrm>
              <a:off x="7539460" y="3723151"/>
              <a:ext cx="1385715" cy="147954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173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3670" r="993" b="16158"/>
          <a:stretch/>
        </p:blipFill>
        <p:spPr>
          <a:xfrm>
            <a:off x="1153197" y="2032007"/>
            <a:ext cx="9718003" cy="35150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64" y="406070"/>
            <a:ext cx="10515600" cy="1325563"/>
          </a:xfrm>
        </p:spPr>
        <p:txBody>
          <a:bodyPr/>
          <a:lstStyle/>
          <a:p>
            <a:r>
              <a:rPr lang="en-US" dirty="0" smtClean="0"/>
              <a:t>Absolute Throughput SLOs are </a:t>
            </a:r>
            <a:r>
              <a:rPr lang="en-US" smtClean="0"/>
              <a:t>not Useful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6093" y="6131721"/>
            <a:ext cx="3111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dirty="0"/>
              <a:t>Workload Variability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25599" y="3769898"/>
            <a:ext cx="9953535" cy="461665"/>
            <a:chOff x="1879597" y="3448222"/>
            <a:chExt cx="9953535" cy="46166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879597" y="3751178"/>
              <a:ext cx="8906256" cy="0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786342" y="3448222"/>
              <a:ext cx="1046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SLO?</a:t>
              </a:r>
              <a:endParaRPr lang="en-US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775277" y="3558686"/>
            <a:ext cx="321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dirty="0" smtClean="0"/>
              <a:t>Rate (Tuples/s)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625599" y="3377761"/>
            <a:ext cx="8906745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25599" y="4639053"/>
            <a:ext cx="8906256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95971" y="4226775"/>
            <a:ext cx="3810854" cy="2631225"/>
            <a:chOff x="595971" y="4226775"/>
            <a:chExt cx="3810854" cy="2631225"/>
          </a:xfrm>
        </p:grpSpPr>
        <p:sp>
          <p:nvSpPr>
            <p:cNvPr id="16" name="Rectangle 15"/>
            <p:cNvSpPr/>
            <p:nvPr/>
          </p:nvSpPr>
          <p:spPr>
            <a:xfrm>
              <a:off x="595971" y="5655420"/>
              <a:ext cx="2090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D5322F"/>
                  </a:solidFill>
                  <a:latin typeface="Candara" charset="0"/>
                  <a:ea typeface="Candara" charset="0"/>
                  <a:cs typeface="Candara" charset="0"/>
                </a:rPr>
                <a:t>Input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31CD2C07-E200-D649-90B4-E408E0E69074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1641175" y="4247936"/>
              <a:ext cx="1346040" cy="1407484"/>
            </a:xfrm>
            <a:prstGeom prst="straightConnector1">
              <a:avLst/>
            </a:prstGeom>
            <a:ln w="38100">
              <a:solidFill>
                <a:srgbClr val="D5322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515055" y="6210835"/>
              <a:ext cx="2090408" cy="647165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B7F33"/>
                  </a:solidFill>
                </a:rPr>
                <a:t>Output</a:t>
              </a:r>
              <a:endParaRPr lang="en-US" sz="2400" dirty="0">
                <a:solidFill>
                  <a:srgbClr val="FB7F33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31CD2C07-E200-D649-90B4-E408E0E69074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2560259" y="4226775"/>
              <a:ext cx="1846566" cy="1984060"/>
            </a:xfrm>
            <a:prstGeom prst="straightConnector1">
              <a:avLst/>
            </a:prstGeom>
            <a:ln w="38100">
              <a:solidFill>
                <a:srgbClr val="FD7F2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098145" y="5460210"/>
            <a:ext cx="4617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Day 1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37666" y="5503001"/>
            <a:ext cx="4617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ndara" charset="0"/>
                <a:ea typeface="Candara" charset="0"/>
                <a:cs typeface="Candara" charset="0"/>
              </a:rPr>
              <a:t>Day 2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8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2C8E-224C-7B4B-831E-6FE666EDBD82}" type="slidenum">
              <a:rPr lang="en-US" smtClean="0"/>
              <a:t>9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36212" y="1825625"/>
            <a:ext cx="3111824" cy="2998133"/>
            <a:chOff x="5805889" y="2115734"/>
            <a:chExt cx="3111824" cy="2998133"/>
          </a:xfrm>
        </p:grpSpPr>
        <p:grpSp>
          <p:nvGrpSpPr>
            <p:cNvPr id="36" name="Group 35"/>
            <p:cNvGrpSpPr/>
            <p:nvPr/>
          </p:nvGrpSpPr>
          <p:grpSpPr>
            <a:xfrm>
              <a:off x="5805889" y="2115734"/>
              <a:ext cx="3111824" cy="2998133"/>
              <a:chOff x="5805889" y="1459855"/>
              <a:chExt cx="3111824" cy="2998133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23A6F887-3B75-1F43-9C46-7E149003E533}"/>
                  </a:ext>
                </a:extLst>
              </p:cNvPr>
              <p:cNvSpPr/>
              <p:nvPr/>
            </p:nvSpPr>
            <p:spPr>
              <a:xfrm>
                <a:off x="6580885" y="3060761"/>
                <a:ext cx="1561832" cy="457200"/>
              </a:xfrm>
              <a:prstGeom prst="ellipse">
                <a:avLst/>
              </a:prstGeom>
              <a:solidFill>
                <a:srgbClr val="E7D5E8"/>
              </a:solidFill>
              <a:ln>
                <a:solidFill>
                  <a:srgbClr val="E7D5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  <a:latin typeface="Beirut" charset="-78"/>
                    <a:ea typeface="Beirut" charset="-78"/>
                    <a:cs typeface="Beirut" charset="-78"/>
                  </a:rPr>
                  <a:t>Filter</a:t>
                </a:r>
                <a:endParaRPr lang="en-US" sz="2000" b="1" dirty="0">
                  <a:solidFill>
                    <a:schemeClr val="tx1"/>
                  </a:solidFill>
                  <a:latin typeface="Beirut" charset="-78"/>
                  <a:ea typeface="Beirut" charset="-78"/>
                  <a:cs typeface="Beirut" charset="-78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F21A1349-FEC1-F84E-9C77-83DFBE073808}"/>
                  </a:ext>
                </a:extLst>
              </p:cNvPr>
              <p:cNvSpPr/>
              <p:nvPr/>
            </p:nvSpPr>
            <p:spPr>
              <a:xfrm>
                <a:off x="6676001" y="4000788"/>
                <a:ext cx="1371600" cy="457200"/>
              </a:xfrm>
              <a:prstGeom prst="ellipse">
                <a:avLst/>
              </a:prstGeom>
              <a:solidFill>
                <a:srgbClr val="21773A"/>
              </a:solidFill>
              <a:ln>
                <a:solidFill>
                  <a:srgbClr val="2177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r-IN" sz="2000" b="1" dirty="0" smtClean="0">
                    <a:solidFill>
                      <a:schemeClr val="bg1"/>
                    </a:solidFill>
                    <a:latin typeface="Beirut" charset="-78"/>
                    <a:ea typeface="Beirut" charset="-78"/>
                    <a:cs typeface="Beirut" charset="-78"/>
                  </a:rPr>
                  <a:t>…</a:t>
                </a:r>
                <a:endParaRPr lang="en-US" sz="20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xmlns="" id="{31CD2C07-E200-D649-90B4-E408E0E69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1801" y="3517961"/>
                <a:ext cx="0" cy="5336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xmlns="" id="{DBE266B9-8261-2544-9875-AEA3092A521D}"/>
                  </a:ext>
                </a:extLst>
              </p:cNvPr>
              <p:cNvSpPr/>
              <p:nvPr/>
            </p:nvSpPr>
            <p:spPr>
              <a:xfrm>
                <a:off x="6676001" y="2069934"/>
                <a:ext cx="1371600" cy="457200"/>
              </a:xfrm>
              <a:prstGeom prst="ellipse">
                <a:avLst/>
              </a:prstGeom>
              <a:solidFill>
                <a:srgbClr val="7A3692"/>
              </a:solidFill>
              <a:ln>
                <a:solidFill>
                  <a:srgbClr val="7A36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r-IN" sz="2000" b="1" dirty="0" smtClean="0">
                    <a:solidFill>
                      <a:schemeClr val="bg1"/>
                    </a:solidFill>
                    <a:latin typeface="Beirut" charset="-78"/>
                    <a:ea typeface="Beirut" charset="-78"/>
                    <a:cs typeface="Beirut" charset="-78"/>
                  </a:rPr>
                  <a:t>…</a:t>
                </a:r>
                <a:endParaRPr lang="en-US" sz="2000" b="1" dirty="0">
                  <a:solidFill>
                    <a:schemeClr val="bg1"/>
                  </a:solidFill>
                  <a:latin typeface="Beirut" charset="-78"/>
                  <a:ea typeface="Beirut" charset="-78"/>
                  <a:cs typeface="Beirut" charset="-7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805889" y="1459855"/>
                <a:ext cx="3111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Job Operations</a:t>
                </a:r>
                <a:endParaRPr lang="en-US" sz="2400" b="1" dirty="0"/>
              </a:p>
            </p:txBody>
          </p:sp>
        </p:grp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31CD2C07-E200-D649-90B4-E408E0E69074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01" y="3183013"/>
              <a:ext cx="0" cy="5336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730383" y="5305610"/>
            <a:ext cx="10723482" cy="115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Juice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u="sng" dirty="0" smtClean="0">
                <a:solidFill>
                  <a:schemeClr val="tx1"/>
                </a:solidFill>
              </a:rPr>
              <a:t>fraction</a:t>
            </a:r>
            <a:r>
              <a:rPr lang="en-US" sz="2800" dirty="0" smtClean="0">
                <a:solidFill>
                  <a:schemeClr val="tx1"/>
                </a:solidFill>
              </a:rPr>
              <a:t>* </a:t>
            </a:r>
            <a:r>
              <a:rPr lang="en-US" sz="2800" dirty="0">
                <a:solidFill>
                  <a:schemeClr val="tx1"/>
                </a:solidFill>
              </a:rPr>
              <a:t>of the input data </a:t>
            </a:r>
            <a:r>
              <a:rPr lang="en-US" sz="2800" dirty="0" smtClean="0">
                <a:solidFill>
                  <a:schemeClr val="tx1"/>
                </a:solidFill>
              </a:rPr>
              <a:t>processed </a:t>
            </a:r>
            <a:r>
              <a:rPr lang="en-US" sz="2800" dirty="0">
                <a:solidFill>
                  <a:schemeClr val="tx1"/>
                </a:solidFill>
              </a:rPr>
              <a:t>by the </a:t>
            </a:r>
            <a:r>
              <a:rPr lang="en-US" sz="2800" dirty="0" smtClean="0">
                <a:solidFill>
                  <a:schemeClr val="tx1"/>
                </a:solidFill>
              </a:rPr>
              <a:t>job per </a:t>
            </a:r>
            <a:r>
              <a:rPr lang="en-US" sz="2800" dirty="0">
                <a:solidFill>
                  <a:schemeClr val="tx1"/>
                </a:solidFill>
              </a:rPr>
              <a:t>unit time.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938264" y="4060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 smtClean="0"/>
              <a:t>Absolute Throughput SLOs are not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8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19416</TotalTime>
  <Words>660</Words>
  <Application>Microsoft Macintosh PowerPoint</Application>
  <PresentationFormat>Widescreen</PresentationFormat>
  <Paragraphs>281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Beirut</vt:lpstr>
      <vt:lpstr>Calibri</vt:lpstr>
      <vt:lpstr>Candara</vt:lpstr>
      <vt:lpstr>Mangal</vt:lpstr>
      <vt:lpstr>Wingdings</vt:lpstr>
      <vt:lpstr>Arial</vt:lpstr>
      <vt:lpstr>Office Theme</vt:lpstr>
      <vt:lpstr>Henge: Intent-Driven  Multi-Tenant Stream Processing</vt:lpstr>
      <vt:lpstr>PowerPoint Presentation</vt:lpstr>
      <vt:lpstr>A Typical Deployment</vt:lpstr>
      <vt:lpstr>PowerPoint Presentation</vt:lpstr>
      <vt:lpstr>Intent-Driven Multi-Tenancy</vt:lpstr>
      <vt:lpstr>Intent-Driven Multi-Tenancy</vt:lpstr>
      <vt:lpstr>Problem</vt:lpstr>
      <vt:lpstr>Absolute Throughput SLOs are not Useful</vt:lpstr>
      <vt:lpstr>PowerPoint Presentation</vt:lpstr>
      <vt:lpstr>Jobs benefit even below SLO threshold</vt:lpstr>
      <vt:lpstr>Background: Stream Processing Topologies (Jobs)</vt:lpstr>
      <vt:lpstr>PowerPoint Presentation</vt:lpstr>
      <vt:lpstr>Background: Stream Processing Jobs</vt:lpstr>
      <vt:lpstr>PowerPoint Presentation</vt:lpstr>
      <vt:lpstr>Henge’s Cluster-Wide State Machine</vt:lpstr>
      <vt:lpstr>Reconfiguration</vt:lpstr>
      <vt:lpstr>PowerPoint Presentation</vt:lpstr>
      <vt:lpstr>PowerPoint Presentation</vt:lpstr>
      <vt:lpstr>PowerPoint Presentation</vt:lpstr>
      <vt:lpstr>PowerPoint Presentation</vt:lpstr>
      <vt:lpstr>Reduction</vt:lpstr>
      <vt:lpstr>Reversion</vt:lpstr>
      <vt:lpstr>Evaluation</vt:lpstr>
      <vt:lpstr>Reducing cost and achieving high utilities</vt:lpstr>
      <vt:lpstr>Adapting to a Diurnal Pattern</vt:lpstr>
      <vt:lpstr>Can Henge do better than manual configuration?</vt:lpstr>
      <vt:lpstr>Scaling Cluster Size</vt:lpstr>
      <vt:lpstr>More Results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237</cp:revision>
  <cp:lastPrinted>2018-09-12T19:39:00Z</cp:lastPrinted>
  <dcterms:created xsi:type="dcterms:W3CDTF">2018-09-04T17:27:37Z</dcterms:created>
  <dcterms:modified xsi:type="dcterms:W3CDTF">2018-10-12T18:45:29Z</dcterms:modified>
</cp:coreProperties>
</file>