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3" r:id="rId5"/>
    <p:sldId id="277" r:id="rId6"/>
    <p:sldId id="265" r:id="rId7"/>
    <p:sldId id="266" r:id="rId8"/>
    <p:sldId id="280" r:id="rId9"/>
    <p:sldId id="284" r:id="rId10"/>
    <p:sldId id="273" r:id="rId11"/>
    <p:sldId id="285" r:id="rId12"/>
    <p:sldId id="286" r:id="rId13"/>
    <p:sldId id="274" r:id="rId14"/>
    <p:sldId id="275" r:id="rId15"/>
    <p:sldId id="272" r:id="rId16"/>
    <p:sldId id="287" r:id="rId17"/>
    <p:sldId id="282" r:id="rId18"/>
    <p:sldId id="278" r:id="rId19"/>
    <p:sldId id="259" r:id="rId20"/>
    <p:sldId id="279" r:id="rId21"/>
    <p:sldId id="27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7" autoAdjust="0"/>
    <p:restoredTop sz="82818" autoAdjust="0"/>
  </p:normalViewPr>
  <p:slideViewPr>
    <p:cSldViewPr snapToGrid="0">
      <p:cViewPr varScale="1">
        <p:scale>
          <a:sx n="81" d="100"/>
          <a:sy n="81" d="100"/>
        </p:scale>
        <p:origin x="7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3F8E5-CCD8-48FF-BA6B-7790622D919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9F3C-636F-4CD9-83C7-66C0F1ABE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9F3C-636F-4CD9-83C7-66C0F1ABE8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7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5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7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3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57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64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0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6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5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0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0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4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2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1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0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D8CC-466F-4904-9046-4E038FD91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71CD-8316-4E6D-B2CF-670235ADF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CB3C8-4763-49D5-B213-5589C28D0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95DC7-EAC0-485F-8E86-3F5ED321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76CC-F05D-44E4-BB9C-2D19AA88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34E28-CD4E-4022-A207-015BB1A2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9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E68A-B7AD-4590-9AA7-39B1871F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0AAF8-66AD-4001-9525-A8F9C91B6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041A-8485-480A-851C-D736744D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50C15-9963-43D8-88F2-BD8A8BAA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8293-DC1B-4752-A16D-FA31326B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2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0826-C2FF-432B-AB39-C7F7939B1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D989E-CE05-4B6C-8883-2FA3EEBD2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80BA-FAA3-47DF-99F6-8AFA66BC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A5AA0-E21B-495D-81DC-16521987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E4D2-93F6-4D95-BC23-54D52705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8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E0E4-C2EE-4EB3-9DEE-61F3591C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3AA29-336E-4063-A750-B11598623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BAED-0076-4526-9A75-EA4E9C4C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746D-B56A-4BCA-BD9A-A7C026D0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9C33-1104-4248-942A-5C39FCED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7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E8ED-FD61-4361-B0A5-1A849E06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3AE40-2768-47FB-B1EE-5ADE49D78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05DBA-325B-40A7-81CF-5DEFC9C6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ADE3-AA1B-4F65-8B8C-BCFEF173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4708-BF1F-41A1-A984-FFBF857A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5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6049-4F3B-4AC0-834E-17ACBEAF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549D2-114C-4262-8ABF-498F0701E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D9765-27C4-4397-A704-DB981F71D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4EA96-05F1-4EDF-82C3-CF68498D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84527-EAE4-4BDD-B45E-FAB08A5B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8BB09-2C01-471D-B954-F8086951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8E83-8176-4880-B062-736777A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CB78E-9B9C-4B1A-834E-E52C3ABC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24990-F50E-4AFA-AEFF-88D590D8B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E6597-ED9A-4192-8EF7-51F19265A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0AE2-D30F-4729-98A0-0ABE3127A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FA91E-C2EE-44D6-B570-8E3256F6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8D590-333E-408E-95E7-FBB56203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16AB7-60D5-45B7-8D6D-54811203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7C45-D926-42D3-A7AC-D80743DC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4C232-9488-4D12-9B46-1CBEBB8C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CB725-24F3-412B-928E-D348C91D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3158B-530D-44B9-BB5E-6EB72B28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3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B981B-D351-423F-8B0D-4859C671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8B285-CBAC-4105-ABC1-4AC949B3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5B2C3-0AC5-4526-8972-EDDF360D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7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59C4-E4A8-45FF-A4D0-BF57D5B0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CE3D-1E33-45FE-868F-6257F7E3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C12B-B20E-4B17-9866-354FF1226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CA01-062F-4D78-AEE6-70DAECB9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61AFA-9C67-4ACC-8F9E-0782D13A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0D75-7D3A-445B-B08F-91141CFE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5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2517-30FA-4CA2-A050-C597C263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15777-14B6-49C9-9582-EB0AE8065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93331-07EA-4FB2-B162-D30C6F988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944A0-02B0-42C5-AEC7-4321156F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35B77-9A79-4D96-A910-77542D4D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5D1EB-C50C-4BD4-BCD9-D54C6A66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4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CEA91-F796-4382-8390-4399F66E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E797D-AE52-4CB2-AFA0-16F78CE58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037E1-6650-4B29-950A-1F091E3E9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3BD8-4A99-4E71-A301-4F88CAA923B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3A90-2FD1-4696-9502-4D3F2635D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C71C6-E06D-47A9-99E1-035C3C0C9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8DE4-0E48-49C4-BA4D-FEAEC680A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9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poth@microsoft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95EF6-77AA-433D-9358-CAA98F62F1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fc04.deviantart.net/fs71/i/2012/104/5/1/wires_by_willtc-d4w4iqs.jpg">
            <a:extLst>
              <a:ext uri="{FF2B5EF4-FFF2-40B4-BE49-F238E27FC236}">
                <a16:creationId xmlns:a16="http://schemas.microsoft.com/office/drawing/2014/main" id="{85243D53-A668-49E2-A190-EC9CE5B18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6" b="29916"/>
          <a:stretch/>
        </p:blipFill>
        <p:spPr bwMode="auto">
          <a:xfrm>
            <a:off x="0" y="5605670"/>
            <a:ext cx="12192000" cy="121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127B41-8BE5-4A18-9769-8A6E5F8E8115}"/>
              </a:ext>
            </a:extLst>
          </p:cNvPr>
          <p:cNvSpPr/>
          <p:nvPr/>
        </p:nvSpPr>
        <p:spPr>
          <a:xfrm>
            <a:off x="444369" y="659541"/>
            <a:ext cx="11528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panose="02060603020205020403" pitchFamily="18" charset="77"/>
              </a:rPr>
              <a:t>Chi: A </a:t>
            </a:r>
            <a:r>
              <a:rPr lang="en-GB" sz="4400" b="1" dirty="0">
                <a:solidFill>
                  <a:schemeClr val="bg1"/>
                </a:solidFill>
                <a:latin typeface="Rockwell" panose="02060603020205020403" pitchFamily="18" charset="77"/>
              </a:rPr>
              <a:t>Scalable &amp; Programmable Control Plane for Distributed Stream Processing</a:t>
            </a:r>
            <a:endParaRPr lang="en-US" sz="4400" b="1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5F36E5-241B-4C78-9250-383BE2734CE4}"/>
              </a:ext>
            </a:extLst>
          </p:cNvPr>
          <p:cNvSpPr txBox="1">
            <a:spLocks/>
          </p:cNvSpPr>
          <p:nvPr/>
        </p:nvSpPr>
        <p:spPr>
          <a:xfrm>
            <a:off x="444368" y="2539627"/>
            <a:ext cx="11017137" cy="1866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Luo Mai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,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Kai Zeng, Rahul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Potharaju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, Le Xu, Steve Suh, 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Shivaram Venkataraman, Paolo Costa, Terry Kim, 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Saravanan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Muthukrishnan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, Vamsi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Kuppa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, Sudheer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Dhulipalla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, 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and Sriram Rao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</a:br>
            <a:b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Imperial College London, Microsoft and UIUC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77"/>
              </a:rPr>
              <a:t>luo.mai11@imperial.ac.uk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BCB5CE-1E65-44C8-A384-A143BEAA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5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10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Chi in Action</a:t>
            </a:r>
            <a:endParaRPr lang="en-US" sz="4000" dirty="0">
              <a:latin typeface="Rockwell" panose="02060603020205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3103F-846D-4340-A44A-E8767030C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00" y="2094002"/>
            <a:ext cx="7560000" cy="46274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E08388-28C8-0F46-BF81-B25C17B68F22}"/>
              </a:ext>
            </a:extLst>
          </p:cNvPr>
          <p:cNvSpPr/>
          <p:nvPr/>
        </p:nvSpPr>
        <p:spPr>
          <a:xfrm>
            <a:off x="5665884" y="5153273"/>
            <a:ext cx="555508" cy="63321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67599C-070C-8C4B-A973-DBA73770022F}"/>
              </a:ext>
            </a:extLst>
          </p:cNvPr>
          <p:cNvSpPr/>
          <p:nvPr/>
        </p:nvSpPr>
        <p:spPr>
          <a:xfrm>
            <a:off x="5655336" y="2988129"/>
            <a:ext cx="1589314" cy="2122673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A2D4E9-1770-124C-9D8E-353EF9B3401F}"/>
              </a:ext>
            </a:extLst>
          </p:cNvPr>
          <p:cNvSpPr txBox="1"/>
          <p:nvPr/>
        </p:nvSpPr>
        <p:spPr>
          <a:xfrm>
            <a:off x="4582025" y="652835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Chi enables large stateful streaming systems to adapt quickly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4DD983-ED77-FA4B-8432-4486CE496C26}"/>
              </a:ext>
            </a:extLst>
          </p:cNvPr>
          <p:cNvSpPr/>
          <p:nvPr/>
        </p:nvSpPr>
        <p:spPr>
          <a:xfrm>
            <a:off x="5707510" y="3663818"/>
            <a:ext cx="298921" cy="137622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1213A9-2D6F-AB47-BB6D-35CAF150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75" y="2152906"/>
            <a:ext cx="7560000" cy="4573666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11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Chi in Action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26B8BB-F35E-D14C-A526-137E01394496}"/>
              </a:ext>
            </a:extLst>
          </p:cNvPr>
          <p:cNvSpPr/>
          <p:nvPr/>
        </p:nvSpPr>
        <p:spPr>
          <a:xfrm>
            <a:off x="5433615" y="2734318"/>
            <a:ext cx="1933540" cy="2042983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217C6-3F4D-BA47-BEBC-60D3002DD511}"/>
              </a:ext>
            </a:extLst>
          </p:cNvPr>
          <p:cNvSpPr/>
          <p:nvPr/>
        </p:nvSpPr>
        <p:spPr>
          <a:xfrm>
            <a:off x="5563342" y="3311043"/>
            <a:ext cx="416750" cy="14159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4BFEF9-2815-224C-9B18-FB14C01931F1}"/>
              </a:ext>
            </a:extLst>
          </p:cNvPr>
          <p:cNvSpPr txBox="1"/>
          <p:nvPr/>
        </p:nvSpPr>
        <p:spPr>
          <a:xfrm>
            <a:off x="4582025" y="652835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Chi shows low overhead in data processing latency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F5DE2D-A86C-8D4B-A510-8D5AA68E457F}"/>
              </a:ext>
            </a:extLst>
          </p:cNvPr>
          <p:cNvSpPr/>
          <p:nvPr/>
        </p:nvSpPr>
        <p:spPr>
          <a:xfrm>
            <a:off x="5523571" y="3311044"/>
            <a:ext cx="970747" cy="1342234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FDBF6C-F6F1-BB4F-9CD1-EA7EA7D33EFA}"/>
              </a:ext>
            </a:extLst>
          </p:cNvPr>
          <p:cNvSpPr/>
          <p:nvPr/>
        </p:nvSpPr>
        <p:spPr>
          <a:xfrm>
            <a:off x="3660464" y="4272921"/>
            <a:ext cx="1673535" cy="637309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23" grpId="0" animBg="1"/>
      <p:bldP spid="23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12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5B2B3-7430-D14F-8390-BA4AA8FBDBC7}"/>
              </a:ext>
            </a:extLst>
          </p:cNvPr>
          <p:cNvSpPr txBox="1"/>
          <p:nvPr/>
        </p:nvSpPr>
        <p:spPr>
          <a:xfrm>
            <a:off x="-15922896" y="-2113404"/>
            <a:ext cx="59310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Effects of control and data plane overlaps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Does busy control plane affect data plane?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4–10% extra latency with 100 controls /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Does busy data plane limit control plane?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~300ms control latency (100 controls / second) with 220 millions events /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Is control plane scalable?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~75ms control latency for 8192 dataflow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ea typeface="Gill Sans" charset="0"/>
              <a:cs typeface="Gill Sans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4BDD4-2CDE-4B43-9374-5B77C4C19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01" y="1877561"/>
            <a:ext cx="5644765" cy="46909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76644C-06D7-2149-BF77-EA9EB730AF49}"/>
              </a:ext>
            </a:extLst>
          </p:cNvPr>
          <p:cNvSpPr/>
          <p:nvPr/>
        </p:nvSpPr>
        <p:spPr>
          <a:xfrm>
            <a:off x="4273206" y="4905547"/>
            <a:ext cx="562436" cy="919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E53D5-6BBF-7B4A-9AE6-4198D7DC5F98}"/>
              </a:ext>
            </a:extLst>
          </p:cNvPr>
          <p:cNvSpPr/>
          <p:nvPr/>
        </p:nvSpPr>
        <p:spPr>
          <a:xfrm>
            <a:off x="3917373" y="2053245"/>
            <a:ext cx="2327564" cy="841664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5E06F0-3DA1-DA4E-8478-575E57467F51}"/>
              </a:ext>
            </a:extLst>
          </p:cNvPr>
          <p:cNvSpPr/>
          <p:nvPr/>
        </p:nvSpPr>
        <p:spPr>
          <a:xfrm>
            <a:off x="5794290" y="4155496"/>
            <a:ext cx="562436" cy="1682175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34AA02-1D74-284E-A582-D15ADA39A1D9}"/>
              </a:ext>
            </a:extLst>
          </p:cNvPr>
          <p:cNvSpPr/>
          <p:nvPr/>
        </p:nvSpPr>
        <p:spPr>
          <a:xfrm>
            <a:off x="7327998" y="3580532"/>
            <a:ext cx="562436" cy="2257139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9B247-529B-3F4A-A943-4A6E5EF8FF44}"/>
              </a:ext>
            </a:extLst>
          </p:cNvPr>
          <p:cNvSpPr txBox="1"/>
          <p:nvPr/>
        </p:nvSpPr>
        <p:spPr>
          <a:xfrm>
            <a:off x="4582025" y="652835"/>
            <a:ext cx="700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Control messages has low overhead in data processing latency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17DF1-2B5E-EC4B-BA72-4309B417C364}"/>
              </a:ext>
            </a:extLst>
          </p:cNvPr>
          <p:cNvSpPr/>
          <p:nvPr/>
        </p:nvSpPr>
        <p:spPr>
          <a:xfrm>
            <a:off x="4720281" y="5274126"/>
            <a:ext cx="472353" cy="61851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04DD41-F5E1-A941-97F6-601963BC81B2}"/>
              </a:ext>
            </a:extLst>
          </p:cNvPr>
          <p:cNvSpPr/>
          <p:nvPr/>
        </p:nvSpPr>
        <p:spPr>
          <a:xfrm>
            <a:off x="6239222" y="5295614"/>
            <a:ext cx="495679" cy="61851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0FE5D-5E0E-2E43-8F4F-EF6C84DC8BB5}"/>
              </a:ext>
            </a:extLst>
          </p:cNvPr>
          <p:cNvSpPr/>
          <p:nvPr/>
        </p:nvSpPr>
        <p:spPr>
          <a:xfrm>
            <a:off x="7781489" y="5299980"/>
            <a:ext cx="529619" cy="61851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650DE6-CF8C-D141-825F-E0CD7B4E5C68}"/>
              </a:ext>
            </a:extLst>
          </p:cNvPr>
          <p:cNvSpPr/>
          <p:nvPr/>
        </p:nvSpPr>
        <p:spPr>
          <a:xfrm>
            <a:off x="8068958" y="3498438"/>
            <a:ext cx="414574" cy="2415693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B77CCE-7F58-7543-9647-00B837880098}"/>
              </a:ext>
            </a:extLst>
          </p:cNvPr>
          <p:cNvSpPr/>
          <p:nvPr/>
        </p:nvSpPr>
        <p:spPr>
          <a:xfrm>
            <a:off x="7315642" y="2040888"/>
            <a:ext cx="221980" cy="259132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B7562B-7F60-8C4B-9ADD-59DC479963BD}"/>
              </a:ext>
            </a:extLst>
          </p:cNvPr>
          <p:cNvSpPr/>
          <p:nvPr/>
        </p:nvSpPr>
        <p:spPr>
          <a:xfrm>
            <a:off x="7442784" y="2354369"/>
            <a:ext cx="221980" cy="259132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89E73-7616-A946-B15F-3915C99E91D3}"/>
              </a:ext>
            </a:extLst>
          </p:cNvPr>
          <p:cNvSpPr/>
          <p:nvPr/>
        </p:nvSpPr>
        <p:spPr>
          <a:xfrm>
            <a:off x="7566131" y="2631443"/>
            <a:ext cx="221980" cy="259132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13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F79C1-7743-0E4A-9F44-94BC8B6785F6}"/>
              </a:ext>
            </a:extLst>
          </p:cNvPr>
          <p:cNvSpPr txBox="1"/>
          <p:nvPr/>
        </p:nvSpPr>
        <p:spPr>
          <a:xfrm>
            <a:off x="4500203" y="908773"/>
            <a:ext cx="70711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Chi enables online monitoring and modification to streaming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  <a:cs typeface="Gill Sans" charset="0"/>
              </a:rPr>
              <a:t>Global consistency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  <a:cs typeface="Gill Sans" charset="0"/>
              </a:rPr>
              <a:t>Programmability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  <a:cs typeface="Gill Sans" charset="0"/>
              </a:rPr>
              <a:t>Low overhead</a:t>
            </a:r>
          </a:p>
          <a:p>
            <a:endParaRPr lang="en-US" sz="2400" b="1" dirty="0">
              <a:solidFill>
                <a:schemeClr val="accent2"/>
              </a:solidFill>
              <a:ea typeface="Gill Sans" charset="0"/>
              <a:cs typeface="Gill Sans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Chi opens up many research opportunities</a:t>
            </a:r>
            <a:endParaRPr lang="en-US" altLang="zh-CN" sz="2400" dirty="0">
              <a:ea typeface="Gill Sans" charset="0"/>
              <a:cs typeface="Gill San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Gill Sans" charset="0"/>
                <a:cs typeface="Gill Sans" charset="0"/>
              </a:rPr>
              <a:t>System self-regulation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Gill Sans" charset="0"/>
                <a:cs typeface="Gill Sans" charset="0"/>
              </a:rPr>
              <a:t>Multi-tenant scheduling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Gill Sans" charset="0"/>
                <a:cs typeface="Gill Sans" charset="0"/>
              </a:rPr>
              <a:t>Online query and runtime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Gill Sans" charset="0"/>
                <a:cs typeface="Gill Sans" charset="0"/>
              </a:rPr>
              <a:t>Many more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752B1-DEAF-AB44-9EC2-1694D521ED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161" y="2227122"/>
            <a:ext cx="2675952" cy="312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4845B2-BAF2-BB49-96CA-E811F23F5D94}"/>
              </a:ext>
            </a:extLst>
          </p:cNvPr>
          <p:cNvSpPr/>
          <p:nvPr/>
        </p:nvSpPr>
        <p:spPr>
          <a:xfrm>
            <a:off x="1335573" y="5797176"/>
            <a:ext cx="925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ea typeface="Gill Sans" charset="0"/>
                <a:cs typeface="Gill Sans" charset="0"/>
              </a:rPr>
              <a:t>The awesome team I interned in at Microsoft is </a:t>
            </a:r>
            <a:r>
              <a:rPr lang="en-GB" sz="2400" b="1" dirty="0">
                <a:ea typeface="Gill Sans" charset="0"/>
                <a:cs typeface="Gill Sans" charset="0"/>
              </a:rPr>
              <a:t>hiring</a:t>
            </a:r>
            <a:r>
              <a:rPr lang="en-US" altLang="zh-CN" sz="2400" dirty="0">
                <a:ea typeface="Gill Sans" charset="0"/>
                <a:cs typeface="Gill Sans" charset="0"/>
              </a:rPr>
              <a:t>! Please contact </a:t>
            </a:r>
            <a:r>
              <a:rPr lang="en-GB" sz="24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rapoth@microsoft.com</a:t>
            </a:r>
            <a:r>
              <a:rPr lang="en-US" altLang="zh-CN" sz="2400" dirty="0">
                <a:ea typeface="Gill Sans" charset="0"/>
                <a:cs typeface="Gill Sans" charset="0"/>
              </a:rPr>
              <a:t> if you are interested.</a:t>
            </a:r>
          </a:p>
        </p:txBody>
      </p:sp>
    </p:spTree>
    <p:extLst>
      <p:ext uri="{BB962C8B-B14F-4D97-AF65-F5344CB8AC3E}">
        <p14:creationId xmlns:p14="http://schemas.microsoft.com/office/powerpoint/2010/main" val="10541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4C4E-7A27-314A-9EBE-5E8BC494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2D08-A055-A345-85AF-05F116CC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15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5B2B3-7430-D14F-8390-BA4AA8FBDBC7}"/>
              </a:ext>
            </a:extLst>
          </p:cNvPr>
          <p:cNvSpPr txBox="1"/>
          <p:nvPr/>
        </p:nvSpPr>
        <p:spPr>
          <a:xfrm>
            <a:off x="-15922896" y="-2113404"/>
            <a:ext cx="59310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Effects of control and data plane overlaps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Does busy control plane affect data plane?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4–10% extra latency with 100 controls /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Does busy data plane limit control plane?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~300ms control latency (100 controls / second) with 220 millions events /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Is control plane scalable?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~75ms control latency for 8192 dataflow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ea typeface="Gill Sans" charset="0"/>
              <a:cs typeface="Gill Sans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4BDD4-2CDE-4B43-9374-5B77C4C19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01" y="1977311"/>
            <a:ext cx="5644765" cy="46909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76644C-06D7-2149-BF77-EA9EB730AF49}"/>
              </a:ext>
            </a:extLst>
          </p:cNvPr>
          <p:cNvSpPr/>
          <p:nvPr/>
        </p:nvSpPr>
        <p:spPr>
          <a:xfrm>
            <a:off x="4830446" y="5005298"/>
            <a:ext cx="562436" cy="919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E53D5-6BBF-7B4A-9AE6-4198D7DC5F98}"/>
              </a:ext>
            </a:extLst>
          </p:cNvPr>
          <p:cNvSpPr/>
          <p:nvPr/>
        </p:nvSpPr>
        <p:spPr>
          <a:xfrm>
            <a:off x="6484791" y="2152995"/>
            <a:ext cx="2264354" cy="841664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5E06F0-3DA1-DA4E-8478-575E57467F51}"/>
              </a:ext>
            </a:extLst>
          </p:cNvPr>
          <p:cNvSpPr/>
          <p:nvPr/>
        </p:nvSpPr>
        <p:spPr>
          <a:xfrm>
            <a:off x="6354582" y="4242720"/>
            <a:ext cx="562436" cy="1682175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34AA02-1D74-284E-A582-D15ADA39A1D9}"/>
              </a:ext>
            </a:extLst>
          </p:cNvPr>
          <p:cNvSpPr/>
          <p:nvPr/>
        </p:nvSpPr>
        <p:spPr>
          <a:xfrm>
            <a:off x="7878718" y="3678147"/>
            <a:ext cx="562436" cy="2257139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153B97-615B-5843-851B-B12958426FDE}"/>
              </a:ext>
            </a:extLst>
          </p:cNvPr>
          <p:cNvSpPr txBox="1"/>
          <p:nvPr/>
        </p:nvSpPr>
        <p:spPr>
          <a:xfrm>
            <a:off x="4582025" y="652835"/>
            <a:ext cx="7079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Gill Sans" charset="0"/>
                <a:cs typeface="Gill Sans" charset="0"/>
              </a:rPr>
              <a:t>Embedding control messages does not add noticeable data message latency</a:t>
            </a:r>
            <a:endParaRPr lang="en-US" sz="14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06166E-4365-DF45-AA69-1D4EF01908EF}"/>
              </a:ext>
            </a:extLst>
          </p:cNvPr>
          <p:cNvSpPr/>
          <p:nvPr/>
        </p:nvSpPr>
        <p:spPr>
          <a:xfrm>
            <a:off x="4161787" y="5156396"/>
            <a:ext cx="3879923" cy="7685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8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16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5B2B3-7430-D14F-8390-BA4AA8FBDBC7}"/>
              </a:ext>
            </a:extLst>
          </p:cNvPr>
          <p:cNvSpPr txBox="1"/>
          <p:nvPr/>
        </p:nvSpPr>
        <p:spPr>
          <a:xfrm>
            <a:off x="-15922896" y="-2113404"/>
            <a:ext cx="59310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Effects of control and data plane overlaps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Does busy control plane affect data plane?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4–10% extra latency with 100 controls /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Does busy data plane limit control plane?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~300ms control latency (100 controls / second) with 220 millions events /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Is control plane scalable?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~75ms control latency for 8192 dataflow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76644C-06D7-2149-BF77-EA9EB730AF49}"/>
              </a:ext>
            </a:extLst>
          </p:cNvPr>
          <p:cNvSpPr/>
          <p:nvPr/>
        </p:nvSpPr>
        <p:spPr>
          <a:xfrm>
            <a:off x="4273206" y="4972047"/>
            <a:ext cx="562436" cy="919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E53D5-6BBF-7B4A-9AE6-4198D7DC5F98}"/>
              </a:ext>
            </a:extLst>
          </p:cNvPr>
          <p:cNvSpPr/>
          <p:nvPr/>
        </p:nvSpPr>
        <p:spPr>
          <a:xfrm>
            <a:off x="3917373" y="2119745"/>
            <a:ext cx="2327564" cy="841664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5E06F0-3DA1-DA4E-8478-575E57467F51}"/>
              </a:ext>
            </a:extLst>
          </p:cNvPr>
          <p:cNvSpPr/>
          <p:nvPr/>
        </p:nvSpPr>
        <p:spPr>
          <a:xfrm>
            <a:off x="5794290" y="4221996"/>
            <a:ext cx="562436" cy="1682175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34AA02-1D74-284E-A582-D15ADA39A1D9}"/>
              </a:ext>
            </a:extLst>
          </p:cNvPr>
          <p:cNvSpPr/>
          <p:nvPr/>
        </p:nvSpPr>
        <p:spPr>
          <a:xfrm>
            <a:off x="7327998" y="3647032"/>
            <a:ext cx="562436" cy="2257139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EEC9F-30C6-9D45-B5B3-7FA6DA33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8" y="2653311"/>
            <a:ext cx="10298404" cy="33510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7EF57A-F86B-E84F-BBD0-D2F672AEF7A6}"/>
              </a:ext>
            </a:extLst>
          </p:cNvPr>
          <p:cNvSpPr txBox="1"/>
          <p:nvPr/>
        </p:nvSpPr>
        <p:spPr>
          <a:xfrm>
            <a:off x="4582025" y="652835"/>
            <a:ext cx="677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Control plane can easily scale with data plane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69BB10-2041-BE47-881D-0A6D4C8FC7AA}"/>
              </a:ext>
            </a:extLst>
          </p:cNvPr>
          <p:cNvSpPr/>
          <p:nvPr/>
        </p:nvSpPr>
        <p:spPr>
          <a:xfrm>
            <a:off x="9440562" y="3381374"/>
            <a:ext cx="978760" cy="2228594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1A606-4020-104B-B2E7-0F2553BCE8AB}"/>
              </a:ext>
            </a:extLst>
          </p:cNvPr>
          <p:cNvSpPr/>
          <p:nvPr/>
        </p:nvSpPr>
        <p:spPr>
          <a:xfrm>
            <a:off x="1744820" y="3027404"/>
            <a:ext cx="1776856" cy="262613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FA247-FAF1-8F4D-9C99-1592FC25E98C}"/>
              </a:ext>
            </a:extLst>
          </p:cNvPr>
          <p:cNvSpPr/>
          <p:nvPr/>
        </p:nvSpPr>
        <p:spPr>
          <a:xfrm>
            <a:off x="1631092" y="2961409"/>
            <a:ext cx="2286281" cy="702701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CAD16-470B-2A4D-9C2D-1E37C23BCBEB}"/>
              </a:ext>
            </a:extLst>
          </p:cNvPr>
          <p:cNvSpPr/>
          <p:nvPr/>
        </p:nvSpPr>
        <p:spPr>
          <a:xfrm>
            <a:off x="2009407" y="3872310"/>
            <a:ext cx="400162" cy="1354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C5B339-0FBD-7A4B-AB04-DF467B35BB15}"/>
              </a:ext>
            </a:extLst>
          </p:cNvPr>
          <p:cNvSpPr/>
          <p:nvPr/>
        </p:nvSpPr>
        <p:spPr>
          <a:xfrm>
            <a:off x="3514043" y="3876022"/>
            <a:ext cx="400162" cy="1354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5A8B88-C5AF-4346-9191-98310A796187}"/>
              </a:ext>
            </a:extLst>
          </p:cNvPr>
          <p:cNvSpPr/>
          <p:nvPr/>
        </p:nvSpPr>
        <p:spPr>
          <a:xfrm>
            <a:off x="5018363" y="3872310"/>
            <a:ext cx="400162" cy="1354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699848-4A9A-4442-B6FF-359743C2DE3B}"/>
              </a:ext>
            </a:extLst>
          </p:cNvPr>
          <p:cNvSpPr/>
          <p:nvPr/>
        </p:nvSpPr>
        <p:spPr>
          <a:xfrm>
            <a:off x="6522683" y="3874633"/>
            <a:ext cx="400162" cy="1354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18776-C7E8-3443-9632-E0FBBA86477F}"/>
              </a:ext>
            </a:extLst>
          </p:cNvPr>
          <p:cNvSpPr/>
          <p:nvPr/>
        </p:nvSpPr>
        <p:spPr>
          <a:xfrm>
            <a:off x="8027003" y="3872310"/>
            <a:ext cx="400162" cy="1354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BE994A-7C14-2741-BFFC-45DE8CBC9855}"/>
              </a:ext>
            </a:extLst>
          </p:cNvPr>
          <p:cNvSpPr/>
          <p:nvPr/>
        </p:nvSpPr>
        <p:spPr>
          <a:xfrm>
            <a:off x="9529276" y="3872310"/>
            <a:ext cx="400162" cy="1354598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EA56DC87-1C69-2941-B326-4EF78CA0246B}"/>
              </a:ext>
            </a:extLst>
          </p:cNvPr>
          <p:cNvSpPr/>
          <p:nvPr/>
        </p:nvSpPr>
        <p:spPr>
          <a:xfrm>
            <a:off x="7171174" y="3070312"/>
            <a:ext cx="360000" cy="36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2CD29AC-6FFE-AD43-B4C9-9344AEC9D733}"/>
              </a:ext>
            </a:extLst>
          </p:cNvPr>
          <p:cNvSpPr/>
          <p:nvPr/>
        </p:nvSpPr>
        <p:spPr>
          <a:xfrm>
            <a:off x="7018774" y="2917912"/>
            <a:ext cx="360000" cy="36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1F1B9BD-57CF-2C4F-9ECD-AC322EA02A75}"/>
              </a:ext>
            </a:extLst>
          </p:cNvPr>
          <p:cNvSpPr/>
          <p:nvPr/>
        </p:nvSpPr>
        <p:spPr>
          <a:xfrm>
            <a:off x="4531206" y="549542"/>
            <a:ext cx="875045" cy="8429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7F3D065-36F6-8D4B-A407-87F9B58293CF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965460" y="4758259"/>
            <a:ext cx="338350" cy="73413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C07434F-1615-6647-A1AE-280E151C7C27}"/>
              </a:ext>
            </a:extLst>
          </p:cNvPr>
          <p:cNvCxnSpPr>
            <a:cxnSpLocks/>
          </p:cNvCxnSpPr>
          <p:nvPr/>
        </p:nvCxnSpPr>
        <p:spPr>
          <a:xfrm flipH="1">
            <a:off x="6964737" y="3817401"/>
            <a:ext cx="231766" cy="66356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17</a:t>
            </a:fld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Design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B85D25-F85E-E649-9E66-4D8518F07FD3}"/>
              </a:ext>
            </a:extLst>
          </p:cNvPr>
          <p:cNvSpPr txBox="1"/>
          <p:nvPr/>
        </p:nvSpPr>
        <p:spPr>
          <a:xfrm>
            <a:off x="4582025" y="652835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a typeface="Gill Sans" charset="0"/>
                <a:cs typeface="Gill Sans" charset="0"/>
              </a:rPr>
              <a:t>Chi</a:t>
            </a:r>
            <a:r>
              <a:rPr lang="en-US" sz="3600" dirty="0">
                <a:ea typeface="Gill Sans" charset="0"/>
                <a:cs typeface="Gill Sans" charset="0"/>
              </a:rPr>
              <a:t>  - novel control plane that embeds its operations in scalable data plane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06D5FD-5108-BB4C-B2AB-B2E32B8A72A2}"/>
              </a:ext>
            </a:extLst>
          </p:cNvPr>
          <p:cNvSpPr txBox="1"/>
          <p:nvPr/>
        </p:nvSpPr>
        <p:spPr>
          <a:xfrm>
            <a:off x="378315" y="2351170"/>
            <a:ext cx="43488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Punctuation as control message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Flow with tuples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Travel in FIFO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Execute asynchronously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/>
              </a:solidFill>
              <a:ea typeface="Gill Sans" charset="0"/>
              <a:cs typeface="Gill Sans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Chi novel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Control loop</a:t>
            </a:r>
            <a:endParaRPr lang="en-US" dirty="0"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Asynchronous control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State machine with easy-to-extend functions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F3B06CB-04CE-3D49-93A0-681FD6009B83}"/>
              </a:ext>
            </a:extLst>
          </p:cNvPr>
          <p:cNvCxnSpPr>
            <a:cxnSpLocks/>
            <a:endCxn id="67" idx="2"/>
          </p:cNvCxnSpPr>
          <p:nvPr/>
        </p:nvCxnSpPr>
        <p:spPr>
          <a:xfrm>
            <a:off x="5229373" y="3870122"/>
            <a:ext cx="86294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7879877-FE02-8E40-8858-A96392D93C4D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5229373" y="4620503"/>
            <a:ext cx="85227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E2633B8-5A40-4249-9C3F-7CB1D8CB8C00}"/>
              </a:ext>
            </a:extLst>
          </p:cNvPr>
          <p:cNvCxnSpPr>
            <a:cxnSpLocks/>
            <a:endCxn id="74" idx="2"/>
          </p:cNvCxnSpPr>
          <p:nvPr/>
        </p:nvCxnSpPr>
        <p:spPr>
          <a:xfrm>
            <a:off x="5229373" y="5397661"/>
            <a:ext cx="86598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A7EF6708-D0F3-3B4C-9597-CC09F5744693}"/>
              </a:ext>
            </a:extLst>
          </p:cNvPr>
          <p:cNvSpPr/>
          <p:nvPr/>
        </p:nvSpPr>
        <p:spPr>
          <a:xfrm>
            <a:off x="6092322" y="3690122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FF0A1FE-8E8B-B643-AAC6-D0816EBC6F16}"/>
              </a:ext>
            </a:extLst>
          </p:cNvPr>
          <p:cNvSpPr/>
          <p:nvPr/>
        </p:nvSpPr>
        <p:spPr>
          <a:xfrm>
            <a:off x="6095362" y="5217661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1BA4CB3-1298-C64C-BCDA-C429533B3018}"/>
              </a:ext>
            </a:extLst>
          </p:cNvPr>
          <p:cNvSpPr/>
          <p:nvPr/>
        </p:nvSpPr>
        <p:spPr>
          <a:xfrm>
            <a:off x="7714822" y="4440503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CAA8B26-3121-4F40-91FB-9E441BA85E85}"/>
              </a:ext>
            </a:extLst>
          </p:cNvPr>
          <p:cNvCxnSpPr>
            <a:cxnSpLocks/>
            <a:stCxn id="67" idx="5"/>
            <a:endCxn id="83" idx="1"/>
          </p:cNvCxnSpPr>
          <p:nvPr/>
        </p:nvCxnSpPr>
        <p:spPr>
          <a:xfrm>
            <a:off x="6399601" y="3997401"/>
            <a:ext cx="1367942" cy="49582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B518EAB-52BE-3C47-BAC3-1F384A49F20C}"/>
              </a:ext>
            </a:extLst>
          </p:cNvPr>
          <p:cNvCxnSpPr>
            <a:cxnSpLocks/>
            <a:stCxn id="91" idx="6"/>
            <a:endCxn id="83" idx="2"/>
          </p:cNvCxnSpPr>
          <p:nvPr/>
        </p:nvCxnSpPr>
        <p:spPr>
          <a:xfrm>
            <a:off x="6441644" y="4620503"/>
            <a:ext cx="127317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B28C2098-22C8-5C4F-BDD8-248443F31F14}"/>
              </a:ext>
            </a:extLst>
          </p:cNvPr>
          <p:cNvSpPr/>
          <p:nvPr/>
        </p:nvSpPr>
        <p:spPr>
          <a:xfrm>
            <a:off x="6081644" y="4440503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735754-EB3E-0243-9751-33498D6AC95A}"/>
              </a:ext>
            </a:extLst>
          </p:cNvPr>
          <p:cNvCxnSpPr>
            <a:cxnSpLocks/>
            <a:stCxn id="74" idx="6"/>
            <a:endCxn id="83" idx="3"/>
          </p:cNvCxnSpPr>
          <p:nvPr/>
        </p:nvCxnSpPr>
        <p:spPr>
          <a:xfrm flipV="1">
            <a:off x="6455362" y="4747782"/>
            <a:ext cx="1312181" cy="64987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18957BA-EE6A-9549-9F2C-A3CC1F4AD603}"/>
              </a:ext>
            </a:extLst>
          </p:cNvPr>
          <p:cNvSpPr/>
          <p:nvPr/>
        </p:nvSpPr>
        <p:spPr>
          <a:xfrm rot="19977341">
            <a:off x="6991474" y="4944684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B5CE37D-867B-CD48-BE64-7943DCDB64AF}"/>
              </a:ext>
            </a:extLst>
          </p:cNvPr>
          <p:cNvSpPr/>
          <p:nvPr/>
        </p:nvSpPr>
        <p:spPr>
          <a:xfrm rot="1246312">
            <a:off x="6924481" y="4077528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30E00B1-447F-A34B-B8F3-54E68D66B0F4}"/>
              </a:ext>
            </a:extLst>
          </p:cNvPr>
          <p:cNvSpPr/>
          <p:nvPr/>
        </p:nvSpPr>
        <p:spPr>
          <a:xfrm rot="21581592">
            <a:off x="6837012" y="4488129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292187F-0C36-8C41-94B1-55E65165FC97}"/>
              </a:ext>
            </a:extLst>
          </p:cNvPr>
          <p:cNvSpPr/>
          <p:nvPr/>
        </p:nvSpPr>
        <p:spPr>
          <a:xfrm rot="1246312">
            <a:off x="6575849" y="3937423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3293299-3831-D440-9D35-F37D4246B626}"/>
              </a:ext>
            </a:extLst>
          </p:cNvPr>
          <p:cNvSpPr/>
          <p:nvPr/>
        </p:nvSpPr>
        <p:spPr>
          <a:xfrm rot="21581592">
            <a:off x="7227096" y="4485436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20A92C1-6A2A-DC4F-BDB5-C3C5353171E2}"/>
              </a:ext>
            </a:extLst>
          </p:cNvPr>
          <p:cNvSpPr/>
          <p:nvPr/>
        </p:nvSpPr>
        <p:spPr>
          <a:xfrm>
            <a:off x="6866374" y="2765512"/>
            <a:ext cx="360000" cy="36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0A8858-C556-7048-8CBF-7D462603C0C8}"/>
              </a:ext>
            </a:extLst>
          </p:cNvPr>
          <p:cNvGrpSpPr/>
          <p:nvPr/>
        </p:nvGrpSpPr>
        <p:grpSpPr>
          <a:xfrm>
            <a:off x="3492382" y="2960352"/>
            <a:ext cx="2212909" cy="784247"/>
            <a:chOff x="3572769" y="3104916"/>
            <a:chExt cx="2212909" cy="784247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3855957-E620-084D-B1C7-F9718978F8DE}"/>
                </a:ext>
              </a:extLst>
            </p:cNvPr>
            <p:cNvCxnSpPr>
              <a:cxnSpLocks/>
            </p:cNvCxnSpPr>
            <p:nvPr/>
          </p:nvCxnSpPr>
          <p:spPr>
            <a:xfrm>
              <a:off x="3969976" y="3294239"/>
              <a:ext cx="1428450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9CEC933-C424-A14D-B2D8-9EEAA084F048}"/>
                </a:ext>
              </a:extLst>
            </p:cNvPr>
            <p:cNvSpPr/>
            <p:nvPr/>
          </p:nvSpPr>
          <p:spPr>
            <a:xfrm>
              <a:off x="4089430" y="3159173"/>
              <a:ext cx="255450" cy="2701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381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cs typeface="Arial" panose="020B060402020202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C24AF4-B06F-AE4B-A6BC-41FE63783E3C}"/>
                </a:ext>
              </a:extLst>
            </p:cNvPr>
            <p:cNvSpPr/>
            <p:nvPr/>
          </p:nvSpPr>
          <p:spPr>
            <a:xfrm>
              <a:off x="3572769" y="3104916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0F951BC-734B-8043-9498-CF454302E29B}"/>
                </a:ext>
              </a:extLst>
            </p:cNvPr>
            <p:cNvSpPr/>
            <p:nvPr/>
          </p:nvSpPr>
          <p:spPr>
            <a:xfrm>
              <a:off x="4474081" y="3160687"/>
              <a:ext cx="255450" cy="2701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cs typeface="Arial" panose="020B060402020202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17EAC45-10FD-3743-A02F-863320CD71CC}"/>
                </a:ext>
              </a:extLst>
            </p:cNvPr>
            <p:cNvSpPr/>
            <p:nvPr/>
          </p:nvSpPr>
          <p:spPr>
            <a:xfrm>
              <a:off x="5425678" y="3119147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D573914-B7A3-B647-83A8-22760EF3802D}"/>
                </a:ext>
              </a:extLst>
            </p:cNvPr>
            <p:cNvSpPr/>
            <p:nvPr/>
          </p:nvSpPr>
          <p:spPr>
            <a:xfrm>
              <a:off x="4863236" y="3159663"/>
              <a:ext cx="255450" cy="27013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381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EAE0D6-475E-D14B-B110-8BBB5DBC6E6F}"/>
                </a:ext>
              </a:extLst>
            </p:cNvPr>
            <p:cNvSpPr/>
            <p:nvPr/>
          </p:nvSpPr>
          <p:spPr>
            <a:xfrm>
              <a:off x="3861443" y="3489053"/>
              <a:ext cx="14807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Punctuation</a:t>
              </a:r>
              <a:endParaRPr lang="en-US" sz="2000" b="1" dirty="0"/>
            </a:p>
          </p:txBody>
        </p:sp>
      </p:grp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804527E-5A6F-3744-B540-C155C45142EF}"/>
              </a:ext>
            </a:extLst>
          </p:cNvPr>
          <p:cNvCxnSpPr>
            <a:cxnSpLocks/>
            <a:stCxn id="101" idx="2"/>
            <a:endCxn id="67" idx="2"/>
          </p:cNvCxnSpPr>
          <p:nvPr/>
        </p:nvCxnSpPr>
        <p:spPr>
          <a:xfrm rot="10800000" flipV="1">
            <a:off x="6092322" y="2945512"/>
            <a:ext cx="774052" cy="924610"/>
          </a:xfrm>
          <a:prstGeom prst="curvedConnector3">
            <a:avLst>
              <a:gd name="adj1" fmla="val 12953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1C69991F-4DAB-BF48-AA01-8C20AD68A5A9}"/>
              </a:ext>
            </a:extLst>
          </p:cNvPr>
          <p:cNvCxnSpPr>
            <a:cxnSpLocks/>
            <a:stCxn id="101" idx="2"/>
            <a:endCxn id="91" idx="2"/>
          </p:cNvCxnSpPr>
          <p:nvPr/>
        </p:nvCxnSpPr>
        <p:spPr>
          <a:xfrm rot="10800000" flipV="1">
            <a:off x="6081644" y="2945511"/>
            <a:ext cx="784730" cy="1674991"/>
          </a:xfrm>
          <a:prstGeom prst="curvedConnector3">
            <a:avLst>
              <a:gd name="adj1" fmla="val 129131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ADBDE533-7400-DF41-8F09-95A7EAD101C3}"/>
              </a:ext>
            </a:extLst>
          </p:cNvPr>
          <p:cNvCxnSpPr>
            <a:cxnSpLocks/>
            <a:stCxn id="101" idx="2"/>
            <a:endCxn id="74" idx="2"/>
          </p:cNvCxnSpPr>
          <p:nvPr/>
        </p:nvCxnSpPr>
        <p:spPr>
          <a:xfrm rot="10800000" flipV="1">
            <a:off x="6095362" y="2945511"/>
            <a:ext cx="771012" cy="2452149"/>
          </a:xfrm>
          <a:prstGeom prst="curvedConnector3">
            <a:avLst>
              <a:gd name="adj1" fmla="val 129649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32A2DCC0-6DF2-6245-8894-B41D1C75068A}"/>
              </a:ext>
            </a:extLst>
          </p:cNvPr>
          <p:cNvCxnSpPr>
            <a:cxnSpLocks/>
            <a:stCxn id="83" idx="6"/>
            <a:endCxn id="101" idx="6"/>
          </p:cNvCxnSpPr>
          <p:nvPr/>
        </p:nvCxnSpPr>
        <p:spPr>
          <a:xfrm flipH="1" flipV="1">
            <a:off x="7226374" y="2945512"/>
            <a:ext cx="848448" cy="1674991"/>
          </a:xfrm>
          <a:prstGeom prst="curvedConnector3">
            <a:avLst>
              <a:gd name="adj1" fmla="val -2694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9743D68E-8361-7343-9A37-E7A2882EDF4A}"/>
              </a:ext>
            </a:extLst>
          </p:cNvPr>
          <p:cNvSpPr/>
          <p:nvPr/>
        </p:nvSpPr>
        <p:spPr>
          <a:xfrm>
            <a:off x="8907888" y="2332908"/>
            <a:ext cx="2660661" cy="4023441"/>
          </a:xfrm>
          <a:prstGeom prst="wedgeRectCallout">
            <a:avLst>
              <a:gd name="adj1" fmla="val -78474"/>
              <a:gd name="adj2" fmla="val 93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D02FD40-34AB-1F43-87D0-6E3B4857B379}"/>
              </a:ext>
            </a:extLst>
          </p:cNvPr>
          <p:cNvSpPr/>
          <p:nvPr/>
        </p:nvSpPr>
        <p:spPr>
          <a:xfrm>
            <a:off x="6418990" y="2332909"/>
            <a:ext cx="1254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Controller</a:t>
            </a:r>
            <a:endParaRPr lang="en-US" sz="2000" b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CECCF63-C69F-0644-AEEC-8CA7C343FD27}"/>
              </a:ext>
            </a:extLst>
          </p:cNvPr>
          <p:cNvSpPr/>
          <p:nvPr/>
        </p:nvSpPr>
        <p:spPr>
          <a:xfrm>
            <a:off x="9449060" y="3289011"/>
            <a:ext cx="1685142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OnBegin</a:t>
            </a:r>
            <a:endParaRPr lang="en-US" sz="2000" dirty="0"/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8A8E6627-C5AB-1649-9720-F20F21D46C25}"/>
              </a:ext>
            </a:extLst>
          </p:cNvPr>
          <p:cNvSpPr/>
          <p:nvPr/>
        </p:nvSpPr>
        <p:spPr>
          <a:xfrm>
            <a:off x="9449060" y="2490126"/>
            <a:ext cx="1685141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OnInit</a:t>
            </a:r>
            <a:endParaRPr lang="en-US" sz="2000" dirty="0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FC05E9B2-DE31-1846-87F5-A2888550E2FB}"/>
              </a:ext>
            </a:extLst>
          </p:cNvPr>
          <p:cNvSpPr/>
          <p:nvPr/>
        </p:nvSpPr>
        <p:spPr>
          <a:xfrm>
            <a:off x="9449058" y="4072399"/>
            <a:ext cx="1685144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OnNext</a:t>
            </a:r>
            <a:endParaRPr lang="en-US" sz="2000" dirty="0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012E1E4B-2C34-D347-93DE-4528FA60FF85}"/>
              </a:ext>
            </a:extLst>
          </p:cNvPr>
          <p:cNvSpPr/>
          <p:nvPr/>
        </p:nvSpPr>
        <p:spPr>
          <a:xfrm>
            <a:off x="9449058" y="4857294"/>
            <a:ext cx="1685144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OnComplete</a:t>
            </a:r>
            <a:endParaRPr lang="en-US" sz="2000" dirty="0"/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5E2E770A-D6C2-4A45-B734-CA5B07C88D79}"/>
              </a:ext>
            </a:extLst>
          </p:cNvPr>
          <p:cNvSpPr/>
          <p:nvPr/>
        </p:nvSpPr>
        <p:spPr>
          <a:xfrm>
            <a:off x="9449057" y="5625877"/>
            <a:ext cx="1685144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OnDispose</a:t>
            </a:r>
            <a:endParaRPr lang="en-US" sz="20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5E1491-DE7F-E649-B115-576EB8AF7765}"/>
              </a:ext>
            </a:extLst>
          </p:cNvPr>
          <p:cNvCxnSpPr>
            <a:cxnSpLocks/>
            <a:stCxn id="116" idx="2"/>
            <a:endCxn id="30" idx="0"/>
          </p:cNvCxnSpPr>
          <p:nvPr/>
        </p:nvCxnSpPr>
        <p:spPr>
          <a:xfrm>
            <a:off x="10291631" y="2943273"/>
            <a:ext cx="0" cy="345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EF8E495-97FF-9D48-ADF1-0A2DE3E0A3F4}"/>
              </a:ext>
            </a:extLst>
          </p:cNvPr>
          <p:cNvCxnSpPr>
            <a:cxnSpLocks/>
            <a:stCxn id="30" idx="2"/>
            <a:endCxn id="117" idx="0"/>
          </p:cNvCxnSpPr>
          <p:nvPr/>
        </p:nvCxnSpPr>
        <p:spPr>
          <a:xfrm flipH="1">
            <a:off x="10291630" y="3742158"/>
            <a:ext cx="1" cy="3302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3F8C88C-357A-4A4B-BE59-AB0F461EBAB1}"/>
              </a:ext>
            </a:extLst>
          </p:cNvPr>
          <p:cNvCxnSpPr>
            <a:cxnSpLocks/>
            <a:stCxn id="117" idx="2"/>
            <a:endCxn id="118" idx="0"/>
          </p:cNvCxnSpPr>
          <p:nvPr/>
        </p:nvCxnSpPr>
        <p:spPr>
          <a:xfrm>
            <a:off x="10291630" y="4525546"/>
            <a:ext cx="0" cy="33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D625A64-1ACF-0245-A8A8-D233611B762C}"/>
              </a:ext>
            </a:extLst>
          </p:cNvPr>
          <p:cNvCxnSpPr>
            <a:cxnSpLocks/>
            <a:stCxn id="118" idx="2"/>
            <a:endCxn id="119" idx="0"/>
          </p:cNvCxnSpPr>
          <p:nvPr/>
        </p:nvCxnSpPr>
        <p:spPr>
          <a:xfrm flipH="1">
            <a:off x="10291629" y="5310441"/>
            <a:ext cx="1" cy="315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30479B0-EF9E-E642-B1BB-611DF0D9318A}"/>
              </a:ext>
            </a:extLst>
          </p:cNvPr>
          <p:cNvSpPr/>
          <p:nvPr/>
        </p:nvSpPr>
        <p:spPr>
          <a:xfrm>
            <a:off x="8668267" y="1865057"/>
            <a:ext cx="324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Programmable state machine</a:t>
            </a:r>
            <a:endParaRPr lang="en-US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61AB02-CC2A-C648-B22D-78CA06C626AB}"/>
              </a:ext>
            </a:extLst>
          </p:cNvPr>
          <p:cNvSpPr/>
          <p:nvPr/>
        </p:nvSpPr>
        <p:spPr>
          <a:xfrm>
            <a:off x="6480867" y="5524938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“Moving” barrier</a:t>
            </a:r>
            <a:endParaRPr lang="en-US" sz="2000" b="1" dirty="0"/>
          </a:p>
        </p:txBody>
      </p:sp>
      <p:sp>
        <p:nvSpPr>
          <p:cNvPr id="50" name="Rectangle: Rounded Corners 14">
            <a:extLst>
              <a:ext uri="{FF2B5EF4-FFF2-40B4-BE49-F238E27FC236}">
                <a16:creationId xmlns:a16="http://schemas.microsoft.com/office/drawing/2014/main" id="{4F155F4C-B197-AC47-84CB-8836673B9494}"/>
              </a:ext>
            </a:extLst>
          </p:cNvPr>
          <p:cNvSpPr/>
          <p:nvPr/>
        </p:nvSpPr>
        <p:spPr>
          <a:xfrm>
            <a:off x="7826094" y="4290903"/>
            <a:ext cx="381918" cy="32959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902ABE-1D73-B74B-9220-B1A64A89460B}"/>
              </a:ext>
            </a:extLst>
          </p:cNvPr>
          <p:cNvSpPr/>
          <p:nvPr/>
        </p:nvSpPr>
        <p:spPr>
          <a:xfrm>
            <a:off x="7664201" y="3869297"/>
            <a:ext cx="731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State</a:t>
            </a:r>
            <a:endParaRPr lang="en-US" sz="2000" b="1" dirty="0"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7B663D02-E570-C24C-808C-FA55C1E5D4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974045" y="4313163"/>
            <a:ext cx="278517" cy="41797"/>
          </a:xfrm>
          <a:prstGeom prst="bentConnector4">
            <a:avLst>
              <a:gd name="adj1" fmla="val 9325"/>
              <a:gd name="adj2" fmla="val 64692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67" grpId="0" animBg="1"/>
      <p:bldP spid="74" grpId="0" animBg="1"/>
      <p:bldP spid="83" grpId="0" animBg="1"/>
      <p:bldP spid="91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28" grpId="0" animBg="1"/>
      <p:bldP spid="115" grpId="0"/>
      <p:bldP spid="30" grpId="0" animBg="1"/>
      <p:bldP spid="116" grpId="0" animBg="1"/>
      <p:bldP spid="117" grpId="0" animBg="1"/>
      <p:bldP spid="118" grpId="0" animBg="1"/>
      <p:bldP spid="119" grpId="0" animBg="1"/>
      <p:bldP spid="126" grpId="0"/>
      <p:bldP spid="49" grpId="0"/>
      <p:bldP spid="50" grpId="0" animBg="1"/>
      <p:bldP spid="50" grpId="1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DD17CEC-EE30-4140-AB8A-EC0FDA83B6BF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Requirements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5AB93B-1BE4-B641-BAC9-D012EFD62B11}"/>
              </a:ext>
            </a:extLst>
          </p:cNvPr>
          <p:cNvSpPr txBox="1"/>
          <p:nvPr/>
        </p:nvSpPr>
        <p:spPr>
          <a:xfrm>
            <a:off x="4582025" y="652835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Enabling continuous monitoring and dynamic reconfiguration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C774BA-5DC0-C74E-BAA0-D23E07875885}"/>
              </a:ext>
            </a:extLst>
          </p:cNvPr>
          <p:cNvSpPr txBox="1"/>
          <p:nvPr/>
        </p:nvSpPr>
        <p:spPr>
          <a:xfrm>
            <a:off x="326306" y="2112662"/>
            <a:ext cx="4575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SELECT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COUNT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(s), 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s.area_code</a:t>
            </a:r>
            <a:b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FROM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click_streams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AS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s</a:t>
            </a:r>
          </a:p>
          <a:p>
            <a:b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TUMBLE WINDOW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s.timestamp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60</a:t>
            </a:r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b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GROUP BY 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s.area_code</a:t>
            </a:r>
            <a:endParaRPr lang="en-US" sz="2400" b="1" dirty="0">
              <a:ea typeface="Verdana" panose="020B0604030504040204" pitchFamily="34" charset="0"/>
              <a:cs typeface="Gill Sans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CA03B7F-4847-7145-A226-4948298F1C74}"/>
              </a:ext>
            </a:extLst>
          </p:cNvPr>
          <p:cNvSpPr/>
          <p:nvPr/>
        </p:nvSpPr>
        <p:spPr>
          <a:xfrm>
            <a:off x="343891" y="3305903"/>
            <a:ext cx="4558372" cy="43961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92F01A9-B28A-CF48-9E24-813D94E55C74}"/>
              </a:ext>
            </a:extLst>
          </p:cNvPr>
          <p:cNvSpPr/>
          <p:nvPr/>
        </p:nvSpPr>
        <p:spPr>
          <a:xfrm>
            <a:off x="1620456" y="3930816"/>
            <a:ext cx="1773628" cy="43961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58B457-5397-8E43-BA85-596460CF13B9}"/>
              </a:ext>
            </a:extLst>
          </p:cNvPr>
          <p:cNvSpPr/>
          <p:nvPr/>
        </p:nvSpPr>
        <p:spPr>
          <a:xfrm>
            <a:off x="1309023" y="2036341"/>
            <a:ext cx="1381424" cy="52940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797A1AA-2150-9F46-919A-7BA35FC90C82}"/>
              </a:ext>
            </a:extLst>
          </p:cNvPr>
          <p:cNvSpPr/>
          <p:nvPr/>
        </p:nvSpPr>
        <p:spPr>
          <a:xfrm>
            <a:off x="6613806" y="3026225"/>
            <a:ext cx="4906108" cy="7360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Control plane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420EC9-CB65-5444-B841-529E0F021EDC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725032" y="2476826"/>
            <a:ext cx="3888774" cy="917422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14C7518-CBA3-5E49-B14B-E79D6E6DA398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4947912" y="3394248"/>
            <a:ext cx="1665894" cy="32432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24740EF-D0D2-2C44-8FE4-37D97C5DEE2B}"/>
              </a:ext>
            </a:extLst>
          </p:cNvPr>
          <p:cNvCxnSpPr>
            <a:cxnSpLocks/>
            <a:stCxn id="2" idx="1"/>
            <a:endCxn id="58" idx="3"/>
          </p:cNvCxnSpPr>
          <p:nvPr/>
        </p:nvCxnSpPr>
        <p:spPr>
          <a:xfrm flipH="1">
            <a:off x="3394084" y="3394248"/>
            <a:ext cx="3219722" cy="75637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6E225-3BC8-FB47-BBD0-9C42CF3B270F}"/>
              </a:ext>
            </a:extLst>
          </p:cNvPr>
          <p:cNvSpPr/>
          <p:nvPr/>
        </p:nvSpPr>
        <p:spPr>
          <a:xfrm>
            <a:off x="4462202" y="2386366"/>
            <a:ext cx="208441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Online monitor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FD62596-AA23-7F41-8F16-686D7C54FBA7}"/>
              </a:ext>
            </a:extLst>
          </p:cNvPr>
          <p:cNvSpPr/>
          <p:nvPr/>
        </p:nvSpPr>
        <p:spPr>
          <a:xfrm>
            <a:off x="266898" y="5253535"/>
            <a:ext cx="5970697" cy="140398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66089EE-00FE-3F44-9761-293F48FD8C8A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3252247" y="3588191"/>
            <a:ext cx="3355442" cy="1665344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9056FA64-62B1-444C-8ECD-51CEDD49CD16}"/>
              </a:ext>
            </a:extLst>
          </p:cNvPr>
          <p:cNvSpPr/>
          <p:nvPr/>
        </p:nvSpPr>
        <p:spPr>
          <a:xfrm>
            <a:off x="1106598" y="4635734"/>
            <a:ext cx="251100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Online reconfigure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AFA959E-C6E4-DB4A-968F-D8A326E94D56}"/>
              </a:ext>
            </a:extLst>
          </p:cNvPr>
          <p:cNvSpPr/>
          <p:nvPr/>
        </p:nvSpPr>
        <p:spPr>
          <a:xfrm>
            <a:off x="8774721" y="5165482"/>
            <a:ext cx="797384" cy="816020"/>
          </a:xfrm>
          <a:prstGeom prst="ellipse">
            <a:avLst/>
          </a:prstGeom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91" name="Rectangle: Rounded Corners 14">
            <a:extLst>
              <a:ext uri="{FF2B5EF4-FFF2-40B4-BE49-F238E27FC236}">
                <a16:creationId xmlns:a16="http://schemas.microsoft.com/office/drawing/2014/main" id="{5A90B8A1-A47E-F44F-B2E1-13AB6666D078}"/>
              </a:ext>
            </a:extLst>
          </p:cNvPr>
          <p:cNvSpPr/>
          <p:nvPr/>
        </p:nvSpPr>
        <p:spPr>
          <a:xfrm>
            <a:off x="9096447" y="5064625"/>
            <a:ext cx="511144" cy="378988"/>
          </a:xfrm>
          <a:prstGeom prst="roundRect">
            <a:avLst/>
          </a:prstGeom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F1A07C7-ED71-1E40-9DC1-8FCA7F6991B3}"/>
              </a:ext>
            </a:extLst>
          </p:cNvPr>
          <p:cNvSpPr/>
          <p:nvPr/>
        </p:nvSpPr>
        <p:spPr>
          <a:xfrm rot="21581592">
            <a:off x="7358536" y="5360701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4D81551-1EB4-1F4E-8C15-C90499F09FB6}"/>
              </a:ext>
            </a:extLst>
          </p:cNvPr>
          <p:cNvSpPr/>
          <p:nvPr/>
        </p:nvSpPr>
        <p:spPr>
          <a:xfrm rot="21581592">
            <a:off x="7721590" y="5358757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33724B-C51B-CD4A-B54B-96F46195EB0E}"/>
              </a:ext>
            </a:extLst>
          </p:cNvPr>
          <p:cNvSpPr/>
          <p:nvPr/>
        </p:nvSpPr>
        <p:spPr>
          <a:xfrm rot="21581592">
            <a:off x="8278076" y="5356812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5" name="Arrow: Right 201">
            <a:extLst>
              <a:ext uri="{FF2B5EF4-FFF2-40B4-BE49-F238E27FC236}">
                <a16:creationId xmlns:a16="http://schemas.microsoft.com/office/drawing/2014/main" id="{1CC2BF16-382D-A945-9729-3F540610D9C4}"/>
              </a:ext>
            </a:extLst>
          </p:cNvPr>
          <p:cNvSpPr/>
          <p:nvPr/>
        </p:nvSpPr>
        <p:spPr>
          <a:xfrm rot="21581592">
            <a:off x="7269536" y="5745768"/>
            <a:ext cx="1320934" cy="97961"/>
          </a:xfrm>
          <a:prstGeom prst="rightArrow">
            <a:avLst/>
          </a:prstGeom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F656080-DF39-F949-9995-931DE62E8283}"/>
              </a:ext>
            </a:extLst>
          </p:cNvPr>
          <p:cNvSpPr/>
          <p:nvPr/>
        </p:nvSpPr>
        <p:spPr>
          <a:xfrm rot="21581592">
            <a:off x="10669709" y="5364447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7" name="Arrow: Right 201">
            <a:extLst>
              <a:ext uri="{FF2B5EF4-FFF2-40B4-BE49-F238E27FC236}">
                <a16:creationId xmlns:a16="http://schemas.microsoft.com/office/drawing/2014/main" id="{B6E46007-F4AD-DB49-8C15-3B8B9A043928}"/>
              </a:ext>
            </a:extLst>
          </p:cNvPr>
          <p:cNvSpPr/>
          <p:nvPr/>
        </p:nvSpPr>
        <p:spPr>
          <a:xfrm rot="21581592">
            <a:off x="9695187" y="5750991"/>
            <a:ext cx="1320934" cy="97961"/>
          </a:xfrm>
          <a:prstGeom prst="rightArrow">
            <a:avLst/>
          </a:prstGeom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72F708F2-9DC2-B647-A27F-513CCF583546}"/>
              </a:ext>
            </a:extLst>
          </p:cNvPr>
          <p:cNvSpPr/>
          <p:nvPr/>
        </p:nvSpPr>
        <p:spPr>
          <a:xfrm>
            <a:off x="6607689" y="2063006"/>
            <a:ext cx="1391465" cy="47886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111BC695-34C6-0646-B578-AE79B87A0888}"/>
              </a:ext>
            </a:extLst>
          </p:cNvPr>
          <p:cNvSpPr/>
          <p:nvPr/>
        </p:nvSpPr>
        <p:spPr>
          <a:xfrm>
            <a:off x="8045409" y="2064617"/>
            <a:ext cx="1391465" cy="47886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46D43FA4-D125-F64D-8743-AE9FD96404AA}"/>
              </a:ext>
            </a:extLst>
          </p:cNvPr>
          <p:cNvSpPr/>
          <p:nvPr/>
        </p:nvSpPr>
        <p:spPr>
          <a:xfrm>
            <a:off x="10128449" y="2059474"/>
            <a:ext cx="1391465" cy="47886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Policy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009E5E1-D442-A84F-B818-12129661C2D3}"/>
              </a:ext>
            </a:extLst>
          </p:cNvPr>
          <p:cNvCxnSpPr>
            <a:cxnSpLocks/>
          </p:cNvCxnSpPr>
          <p:nvPr/>
        </p:nvCxnSpPr>
        <p:spPr>
          <a:xfrm>
            <a:off x="9619607" y="2316490"/>
            <a:ext cx="35087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FCF3207-9B51-9643-857B-FC56A62EF6FE}"/>
              </a:ext>
            </a:extLst>
          </p:cNvPr>
          <p:cNvCxnSpPr>
            <a:cxnSpLocks/>
          </p:cNvCxnSpPr>
          <p:nvPr/>
        </p:nvCxnSpPr>
        <p:spPr>
          <a:xfrm>
            <a:off x="8153609" y="4992480"/>
            <a:ext cx="0" cy="12852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E724EB-D0B8-CA40-BA58-7A96994B5A90}"/>
              </a:ext>
            </a:extLst>
          </p:cNvPr>
          <p:cNvSpPr/>
          <p:nvPr/>
        </p:nvSpPr>
        <p:spPr>
          <a:xfrm>
            <a:off x="6081080" y="4474484"/>
            <a:ext cx="288284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G1: Barrier guarantee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E16F4CD-AF62-CE40-A10A-5F4C4CC52DC9}"/>
              </a:ext>
            </a:extLst>
          </p:cNvPr>
          <p:cNvSpPr/>
          <p:nvPr/>
        </p:nvSpPr>
        <p:spPr>
          <a:xfrm>
            <a:off x="8330828" y="6107374"/>
            <a:ext cx="119955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Conf. #1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0750ACD-2915-A841-A48C-1F6395A055A8}"/>
              </a:ext>
            </a:extLst>
          </p:cNvPr>
          <p:cNvSpPr/>
          <p:nvPr/>
        </p:nvSpPr>
        <p:spPr>
          <a:xfrm>
            <a:off x="6793566" y="6107374"/>
            <a:ext cx="119955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Conf. #2</a:t>
            </a:r>
          </a:p>
        </p:txBody>
      </p:sp>
      <p:sp>
        <p:nvSpPr>
          <p:cNvPr id="129" name="Slide Number Placeholder 21">
            <a:extLst>
              <a:ext uri="{FF2B5EF4-FFF2-40B4-BE49-F238E27FC236}">
                <a16:creationId xmlns:a16="http://schemas.microsoft.com/office/drawing/2014/main" id="{BDDFCA49-8403-4740-B49A-B2CEE8CB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18</a:t>
            </a:fld>
            <a:endParaRPr lang="en-GB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E10FC439-68B6-AD42-867E-82605ACD2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65" y="5351512"/>
            <a:ext cx="928420" cy="92842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CEAD98E-7F19-294D-91D8-818DE008C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143" y="5351512"/>
            <a:ext cx="928420" cy="92842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C7876C2C-796E-F448-8807-CDA55E2ED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302" y="5351512"/>
            <a:ext cx="928420" cy="92842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20B511A7-7A8B-DE4C-815F-8E3C00FA7CF2}"/>
              </a:ext>
            </a:extLst>
          </p:cNvPr>
          <p:cNvSpPr/>
          <p:nvPr/>
        </p:nvSpPr>
        <p:spPr>
          <a:xfrm>
            <a:off x="304709" y="6195854"/>
            <a:ext cx="1534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Parallelism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AF3EF52-DC33-1D44-A173-C29B3E9A1E25}"/>
              </a:ext>
            </a:extLst>
          </p:cNvPr>
          <p:cNvSpPr/>
          <p:nvPr/>
        </p:nvSpPr>
        <p:spPr>
          <a:xfrm>
            <a:off x="1876851" y="6195854"/>
            <a:ext cx="141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Batch size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AD06663-2CBA-8448-8EE2-EA64274499FB}"/>
              </a:ext>
            </a:extLst>
          </p:cNvPr>
          <p:cNvCxnSpPr>
            <a:cxnSpLocks/>
          </p:cNvCxnSpPr>
          <p:nvPr/>
        </p:nvCxnSpPr>
        <p:spPr>
          <a:xfrm>
            <a:off x="5240214" y="5815722"/>
            <a:ext cx="813255" cy="0"/>
          </a:xfrm>
          <a:prstGeom prst="line">
            <a:avLst/>
          </a:prstGeom>
          <a:ln w="762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435BE67-5D61-AC47-A82E-85A3D5B0A014}"/>
              </a:ext>
            </a:extLst>
          </p:cNvPr>
          <p:cNvSpPr/>
          <p:nvPr/>
        </p:nvSpPr>
        <p:spPr>
          <a:xfrm>
            <a:off x="9474974" y="3838348"/>
            <a:ext cx="2182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G3: Low-latency</a:t>
            </a:r>
          </a:p>
          <a:p>
            <a:r>
              <a:rPr lang="en-US" sz="2400" dirty="0"/>
              <a:t>feedback-loop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83BECB2-7FDC-7845-A85F-DC60096322F0}"/>
              </a:ext>
            </a:extLst>
          </p:cNvPr>
          <p:cNvSpPr/>
          <p:nvPr/>
        </p:nvSpPr>
        <p:spPr>
          <a:xfrm>
            <a:off x="3405565" y="6195854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Hashing scheme</a:t>
            </a:r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443F61B0-39DA-5F4E-A43C-A31BAAAAD69A}"/>
              </a:ext>
            </a:extLst>
          </p:cNvPr>
          <p:cNvSpPr/>
          <p:nvPr/>
        </p:nvSpPr>
        <p:spPr>
          <a:xfrm>
            <a:off x="8871800" y="3855836"/>
            <a:ext cx="492813" cy="702831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02F370-FF0F-CD4D-B373-65A26D53821C}"/>
              </a:ext>
            </a:extLst>
          </p:cNvPr>
          <p:cNvSpPr/>
          <p:nvPr/>
        </p:nvSpPr>
        <p:spPr>
          <a:xfrm>
            <a:off x="6866589" y="2572755"/>
            <a:ext cx="4653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G3: Intuitive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4665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2" grpId="0" animBg="1"/>
      <p:bldP spid="68" grpId="0"/>
      <p:bldP spid="70" grpId="0" animBg="1"/>
      <p:bldP spid="74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15" grpId="0" animBg="1"/>
      <p:bldP spid="116" grpId="0" animBg="1"/>
      <p:bldP spid="117" grpId="0" animBg="1"/>
      <p:bldP spid="125" grpId="0"/>
      <p:bldP spid="127" grpId="0"/>
      <p:bldP spid="128" grpId="0"/>
      <p:bldP spid="1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D89F391D-7DA5-2147-AA1D-4C7A787106A8}"/>
              </a:ext>
            </a:extLst>
          </p:cNvPr>
          <p:cNvSpPr/>
          <p:nvPr/>
        </p:nvSpPr>
        <p:spPr>
          <a:xfrm>
            <a:off x="6795258" y="3669507"/>
            <a:ext cx="4906108" cy="27139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420EC9-CB65-5444-B841-529E0F021EDC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2689739" y="2488286"/>
            <a:ext cx="4105519" cy="951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14C7518-CBA3-5E49-B14B-E79D6E6DA398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048563" y="2488286"/>
            <a:ext cx="3746695" cy="93274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24740EF-D0D2-2C44-8FE4-37D97C5DEE2B}"/>
              </a:ext>
            </a:extLst>
          </p:cNvPr>
          <p:cNvCxnSpPr>
            <a:cxnSpLocks/>
            <a:stCxn id="2" idx="1"/>
            <a:endCxn id="58" idx="3"/>
          </p:cNvCxnSpPr>
          <p:nvPr/>
        </p:nvCxnSpPr>
        <p:spPr>
          <a:xfrm flipH="1">
            <a:off x="3394084" y="2488286"/>
            <a:ext cx="3401174" cy="202115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66089EE-00FE-3F44-9761-293F48FD8C8A}"/>
              </a:ext>
            </a:extLst>
          </p:cNvPr>
          <p:cNvCxnSpPr>
            <a:cxnSpLocks/>
          </p:cNvCxnSpPr>
          <p:nvPr/>
        </p:nvCxnSpPr>
        <p:spPr>
          <a:xfrm flipH="1">
            <a:off x="7131513" y="2856309"/>
            <a:ext cx="692778" cy="1702233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7A29F9E1-CD34-FE44-84C7-882B11147A1A}"/>
              </a:ext>
            </a:extLst>
          </p:cNvPr>
          <p:cNvSpPr/>
          <p:nvPr/>
        </p:nvSpPr>
        <p:spPr>
          <a:xfrm>
            <a:off x="8239304" y="4122107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24EEC13-0B8A-4342-A169-94CA695B2DD7}"/>
              </a:ext>
            </a:extLst>
          </p:cNvPr>
          <p:cNvSpPr/>
          <p:nvPr/>
        </p:nvSpPr>
        <p:spPr>
          <a:xfrm>
            <a:off x="8086904" y="3969707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D17CEC-EE30-4140-AB8A-EC0FDA83B6BF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Goal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5AB93B-1BE4-B641-BAC9-D012EFD62B11}"/>
              </a:ext>
            </a:extLst>
          </p:cNvPr>
          <p:cNvSpPr txBox="1"/>
          <p:nvPr/>
        </p:nvSpPr>
        <p:spPr>
          <a:xfrm>
            <a:off x="4582025" y="652835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Enabling continuous monitoring and online reconfiguration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C774BA-5DC0-C74E-BAA0-D23E07875885}"/>
              </a:ext>
            </a:extLst>
          </p:cNvPr>
          <p:cNvSpPr txBox="1"/>
          <p:nvPr/>
        </p:nvSpPr>
        <p:spPr>
          <a:xfrm>
            <a:off x="326306" y="2471479"/>
            <a:ext cx="4575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SELECT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COUNT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(s), 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s.area_code</a:t>
            </a:r>
            <a:b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FROM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click_streams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AS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s</a:t>
            </a:r>
          </a:p>
          <a:p>
            <a:b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TUMBLE WINDOW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s.timestamp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60</a:t>
            </a:r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b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GROUP BY 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s.area_code</a:t>
            </a:r>
            <a:endParaRPr lang="en-US" sz="2400" b="1" dirty="0">
              <a:ea typeface="Verdana" panose="020B0604030504040204" pitchFamily="34" charset="0"/>
              <a:cs typeface="Gill Sans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CA03B7F-4847-7145-A226-4948298F1C74}"/>
              </a:ext>
            </a:extLst>
          </p:cNvPr>
          <p:cNvSpPr/>
          <p:nvPr/>
        </p:nvSpPr>
        <p:spPr>
          <a:xfrm>
            <a:off x="1005132" y="3054801"/>
            <a:ext cx="2043431" cy="43961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92F01A9-B28A-CF48-9E24-813D94E55C74}"/>
              </a:ext>
            </a:extLst>
          </p:cNvPr>
          <p:cNvSpPr/>
          <p:nvPr/>
        </p:nvSpPr>
        <p:spPr>
          <a:xfrm>
            <a:off x="1620456" y="4289633"/>
            <a:ext cx="1773628" cy="43961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58B457-5397-8E43-BA85-596460CF13B9}"/>
              </a:ext>
            </a:extLst>
          </p:cNvPr>
          <p:cNvSpPr/>
          <p:nvPr/>
        </p:nvSpPr>
        <p:spPr>
          <a:xfrm>
            <a:off x="1309023" y="2418604"/>
            <a:ext cx="1381424" cy="45194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797A1AA-2150-9F46-919A-7BA35FC90C82}"/>
              </a:ext>
            </a:extLst>
          </p:cNvPr>
          <p:cNvSpPr/>
          <p:nvPr/>
        </p:nvSpPr>
        <p:spPr>
          <a:xfrm>
            <a:off x="6795258" y="2120263"/>
            <a:ext cx="4906108" cy="7360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 plane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6E225-3BC8-FB47-BBD0-9C42CF3B270F}"/>
              </a:ext>
            </a:extLst>
          </p:cNvPr>
          <p:cNvSpPr/>
          <p:nvPr/>
        </p:nvSpPr>
        <p:spPr>
          <a:xfrm>
            <a:off x="1881106" y="4977213"/>
            <a:ext cx="313149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Continuous monitoring</a:t>
            </a:r>
          </a:p>
        </p:txBody>
      </p:sp>
      <p:sp>
        <p:nvSpPr>
          <p:cNvPr id="129" name="Slide Number Placeholder 21">
            <a:extLst>
              <a:ext uri="{FF2B5EF4-FFF2-40B4-BE49-F238E27FC236}">
                <a16:creationId xmlns:a16="http://schemas.microsoft.com/office/drawing/2014/main" id="{BDDFCA49-8403-4740-B49A-B2CEE8CB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19</a:t>
            </a:fld>
            <a:endParaRPr lang="en-GB" dirty="0"/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DCEAD98E-7F19-294D-91D8-818DE008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60" y="4491954"/>
            <a:ext cx="720102" cy="720102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20B511A7-7A8B-DE4C-815F-8E3C00FA7CF2}"/>
              </a:ext>
            </a:extLst>
          </p:cNvPr>
          <p:cNvSpPr/>
          <p:nvPr/>
        </p:nvSpPr>
        <p:spPr>
          <a:xfrm>
            <a:off x="9979400" y="5205711"/>
            <a:ext cx="130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Topology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AF3EF52-DC33-1D44-A173-C29B3E9A1E25}"/>
              </a:ext>
            </a:extLst>
          </p:cNvPr>
          <p:cNvSpPr/>
          <p:nvPr/>
        </p:nvSpPr>
        <p:spPr>
          <a:xfrm>
            <a:off x="6320015" y="5106733"/>
            <a:ext cx="141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Batch size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645DD08-BD9F-3B45-A5AF-344153F99283}"/>
              </a:ext>
            </a:extLst>
          </p:cNvPr>
          <p:cNvSpPr/>
          <p:nvPr/>
        </p:nvSpPr>
        <p:spPr>
          <a:xfrm>
            <a:off x="7934504" y="3817307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1B9BECB-8D3F-3143-BFE4-A205313AC8D8}"/>
              </a:ext>
            </a:extLst>
          </p:cNvPr>
          <p:cNvSpPr/>
          <p:nvPr/>
        </p:nvSpPr>
        <p:spPr>
          <a:xfrm>
            <a:off x="8241293" y="3934021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26A287A-8A1A-8A44-BCE0-17DAE5113AAD}"/>
              </a:ext>
            </a:extLst>
          </p:cNvPr>
          <p:cNvSpPr/>
          <p:nvPr/>
        </p:nvSpPr>
        <p:spPr>
          <a:xfrm>
            <a:off x="8244333" y="5502020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5EA926B-B98F-F54C-A343-CDC115C6D62A}"/>
              </a:ext>
            </a:extLst>
          </p:cNvPr>
          <p:cNvSpPr/>
          <p:nvPr/>
        </p:nvSpPr>
        <p:spPr>
          <a:xfrm>
            <a:off x="9346343" y="4961639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D077317-5F3C-E746-BD26-01D8AA27AD20}"/>
              </a:ext>
            </a:extLst>
          </p:cNvPr>
          <p:cNvCxnSpPr>
            <a:cxnSpLocks/>
            <a:stCxn id="63" idx="5"/>
            <a:endCxn id="65" idx="1"/>
          </p:cNvCxnSpPr>
          <p:nvPr/>
        </p:nvCxnSpPr>
        <p:spPr>
          <a:xfrm>
            <a:off x="8548572" y="4241300"/>
            <a:ext cx="850492" cy="77306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75255CB-A7E2-0D4C-8ACC-1DD3DE499704}"/>
              </a:ext>
            </a:extLst>
          </p:cNvPr>
          <p:cNvCxnSpPr>
            <a:cxnSpLocks/>
            <a:stCxn id="75" idx="6"/>
            <a:endCxn id="65" idx="2"/>
          </p:cNvCxnSpPr>
          <p:nvPr/>
        </p:nvCxnSpPr>
        <p:spPr>
          <a:xfrm>
            <a:off x="8590615" y="4864402"/>
            <a:ext cx="755728" cy="27723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AA54D03D-2405-3B47-8DD8-11DB33DAADC6}"/>
              </a:ext>
            </a:extLst>
          </p:cNvPr>
          <p:cNvSpPr/>
          <p:nvPr/>
        </p:nvSpPr>
        <p:spPr>
          <a:xfrm>
            <a:off x="8230615" y="4684402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70C14D-D075-A94C-B0DD-A39212B720ED}"/>
              </a:ext>
            </a:extLst>
          </p:cNvPr>
          <p:cNvCxnSpPr>
            <a:cxnSpLocks/>
            <a:stCxn id="64" idx="6"/>
            <a:endCxn id="65" idx="3"/>
          </p:cNvCxnSpPr>
          <p:nvPr/>
        </p:nvCxnSpPr>
        <p:spPr>
          <a:xfrm flipV="1">
            <a:off x="8604333" y="5268918"/>
            <a:ext cx="794731" cy="41310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6CAD13C-7167-0947-8BB7-2D873A93C299}"/>
              </a:ext>
            </a:extLst>
          </p:cNvPr>
          <p:cNvCxnSpPr>
            <a:cxnSpLocks/>
          </p:cNvCxnSpPr>
          <p:nvPr/>
        </p:nvCxnSpPr>
        <p:spPr>
          <a:xfrm>
            <a:off x="7367666" y="4115455"/>
            <a:ext cx="86294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60B346-2824-714A-8FFB-83A81DA67FD3}"/>
              </a:ext>
            </a:extLst>
          </p:cNvPr>
          <p:cNvCxnSpPr>
            <a:cxnSpLocks/>
          </p:cNvCxnSpPr>
          <p:nvPr/>
        </p:nvCxnSpPr>
        <p:spPr>
          <a:xfrm>
            <a:off x="7367666" y="4865836"/>
            <a:ext cx="85227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CE11EB3-5C8B-DF40-BC7A-D1F816150539}"/>
              </a:ext>
            </a:extLst>
          </p:cNvPr>
          <p:cNvCxnSpPr>
            <a:cxnSpLocks/>
          </p:cNvCxnSpPr>
          <p:nvPr/>
        </p:nvCxnSpPr>
        <p:spPr>
          <a:xfrm>
            <a:off x="7367666" y="5683454"/>
            <a:ext cx="86598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88A7D272-4853-EB4A-A63C-41D18C1621F0}"/>
              </a:ext>
            </a:extLst>
          </p:cNvPr>
          <p:cNvSpPr/>
          <p:nvPr/>
        </p:nvSpPr>
        <p:spPr>
          <a:xfrm>
            <a:off x="9626579" y="3048645"/>
            <a:ext cx="204517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Feedback-loop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C9D4D41-726F-8445-A101-E80D52B88916}"/>
              </a:ext>
            </a:extLst>
          </p:cNvPr>
          <p:cNvSpPr/>
          <p:nvPr/>
        </p:nvSpPr>
        <p:spPr>
          <a:xfrm>
            <a:off x="8446690" y="6412505"/>
            <a:ext cx="156696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/>
              <a:t>Data plane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1D3FD7-C20F-154F-9AC9-5D3BA1B232DD}"/>
              </a:ext>
            </a:extLst>
          </p:cNvPr>
          <p:cNvGrpSpPr/>
          <p:nvPr/>
        </p:nvGrpSpPr>
        <p:grpSpPr>
          <a:xfrm>
            <a:off x="8648576" y="2946788"/>
            <a:ext cx="867790" cy="594010"/>
            <a:chOff x="6289655" y="147232"/>
            <a:chExt cx="867790" cy="594010"/>
          </a:xfrm>
        </p:grpSpPr>
        <p:sp>
          <p:nvSpPr>
            <p:cNvPr id="24" name="U-Turn Arrow 23">
              <a:extLst>
                <a:ext uri="{FF2B5EF4-FFF2-40B4-BE49-F238E27FC236}">
                  <a16:creationId xmlns:a16="http://schemas.microsoft.com/office/drawing/2014/main" id="{8DEAF256-4CCF-674C-B115-E809FA76D21E}"/>
                </a:ext>
              </a:extLst>
            </p:cNvPr>
            <p:cNvSpPr/>
            <p:nvPr/>
          </p:nvSpPr>
          <p:spPr>
            <a:xfrm rot="16200000">
              <a:off x="6237595" y="199292"/>
              <a:ext cx="557663" cy="453543"/>
            </a:xfrm>
            <a:prstGeom prst="utur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U-Turn Arrow 86">
              <a:extLst>
                <a:ext uri="{FF2B5EF4-FFF2-40B4-BE49-F238E27FC236}">
                  <a16:creationId xmlns:a16="http://schemas.microsoft.com/office/drawing/2014/main" id="{62F237A9-A4B7-8942-BD74-143C553C00A8}"/>
                </a:ext>
              </a:extLst>
            </p:cNvPr>
            <p:cNvSpPr/>
            <p:nvPr/>
          </p:nvSpPr>
          <p:spPr>
            <a:xfrm rot="5400000">
              <a:off x="6651842" y="235639"/>
              <a:ext cx="557663" cy="453543"/>
            </a:xfrm>
            <a:prstGeom prst="utur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C7876C2C-796E-F448-8807-CDA55E2ED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2" y="5430158"/>
            <a:ext cx="720362" cy="720362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383BECB2-7FDC-7845-A85F-DC60096322F0}"/>
              </a:ext>
            </a:extLst>
          </p:cNvPr>
          <p:cNvSpPr/>
          <p:nvPr/>
        </p:nvSpPr>
        <p:spPr>
          <a:xfrm>
            <a:off x="7776289" y="5943371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Hashing scheme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E10FC439-68B6-AD42-867E-82605ACD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373" y="5024324"/>
            <a:ext cx="729717" cy="729717"/>
          </a:xfrm>
          <a:prstGeom prst="rect">
            <a:avLst/>
          </a:prstGeom>
        </p:spPr>
      </p:pic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B8A7094-2DE3-4C42-BE64-B3D6DCA535F0}"/>
              </a:ext>
            </a:extLst>
          </p:cNvPr>
          <p:cNvCxnSpPr>
            <a:cxnSpLocks/>
            <a:endCxn id="135" idx="0"/>
          </p:cNvCxnSpPr>
          <p:nvPr/>
        </p:nvCxnSpPr>
        <p:spPr>
          <a:xfrm>
            <a:off x="7940068" y="2849772"/>
            <a:ext cx="798315" cy="258038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1C449A4-F340-4243-A88F-70C09F931823}"/>
              </a:ext>
            </a:extLst>
          </p:cNvPr>
          <p:cNvCxnSpPr>
            <a:cxnSpLocks/>
          </p:cNvCxnSpPr>
          <p:nvPr/>
        </p:nvCxnSpPr>
        <p:spPr>
          <a:xfrm>
            <a:off x="8158199" y="2856309"/>
            <a:ext cx="1597032" cy="228523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9056FA64-62B1-444C-8ECD-51CEDD49CD16}"/>
              </a:ext>
            </a:extLst>
          </p:cNvPr>
          <p:cNvSpPr/>
          <p:nvPr/>
        </p:nvSpPr>
        <p:spPr>
          <a:xfrm>
            <a:off x="5629711" y="2889173"/>
            <a:ext cx="253058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Online parameter reconfiguration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AF27AE-A57D-484B-B760-1C84151FB5A3}"/>
              </a:ext>
            </a:extLst>
          </p:cNvPr>
          <p:cNvSpPr/>
          <p:nvPr/>
        </p:nvSpPr>
        <p:spPr>
          <a:xfrm>
            <a:off x="9351615" y="4319420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5B44276-BC34-A647-B500-73EBBAC722EB}"/>
              </a:ext>
            </a:extLst>
          </p:cNvPr>
          <p:cNvCxnSpPr>
            <a:cxnSpLocks/>
            <a:endCxn id="104" idx="2"/>
          </p:cNvCxnSpPr>
          <p:nvPr/>
        </p:nvCxnSpPr>
        <p:spPr>
          <a:xfrm>
            <a:off x="8566701" y="4247399"/>
            <a:ext cx="784914" cy="25202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42486E4-035E-0349-9452-8FBB67889297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8610600" y="4499420"/>
            <a:ext cx="741015" cy="3807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4808FC8-5411-2549-9FD4-745A97E254DA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8632658" y="4499420"/>
            <a:ext cx="718957" cy="112936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1" grpId="0" animBg="1"/>
      <p:bldP spid="80" grpId="0" animBg="1"/>
      <p:bldP spid="57" grpId="0" animBg="1"/>
      <p:bldP spid="58" grpId="0" animBg="1"/>
      <p:bldP spid="59" grpId="0" animBg="1"/>
      <p:bldP spid="2" grpId="0" animBg="1"/>
      <p:bldP spid="68" grpId="0"/>
      <p:bldP spid="136" grpId="0"/>
      <p:bldP spid="137" grpId="0"/>
      <p:bldP spid="62" grpId="0" animBg="1"/>
      <p:bldP spid="63" grpId="0" animBg="1"/>
      <p:bldP spid="64" grpId="0" animBg="1"/>
      <p:bldP spid="65" grpId="0" animBg="1"/>
      <p:bldP spid="75" grpId="0" animBg="1"/>
      <p:bldP spid="85" grpId="0"/>
      <p:bldP spid="86" grpId="0"/>
      <p:bldP spid="148" grpId="0"/>
      <p:bldP spid="74" grpId="0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E540AB6-F15B-CC45-BE0E-7E746A351321}"/>
              </a:ext>
            </a:extLst>
          </p:cNvPr>
          <p:cNvSpPr/>
          <p:nvPr/>
        </p:nvSpPr>
        <p:spPr>
          <a:xfrm>
            <a:off x="4191855" y="2651463"/>
            <a:ext cx="3309435" cy="3320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Background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2025" y="652835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Stream processing system has many critical production usages today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26" name="Picture 2" descr="http://images.clipartpanda.com/server-clipart-RTGK5rgT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78" y="2789087"/>
            <a:ext cx="377824" cy="58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clipartpanda.com/server-clipart-RTGK5rgT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78" y="3810524"/>
            <a:ext cx="377824" cy="58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clipartpanda.com/server-clipart-RTGK5rgT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78" y="4906351"/>
            <a:ext cx="377824" cy="58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cxnSpLocks/>
            <a:endCxn id="25" idx="2"/>
          </p:cNvCxnSpPr>
          <p:nvPr/>
        </p:nvCxnSpPr>
        <p:spPr>
          <a:xfrm>
            <a:off x="3841326" y="3085801"/>
            <a:ext cx="86294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endCxn id="86" idx="2"/>
          </p:cNvCxnSpPr>
          <p:nvPr/>
        </p:nvCxnSpPr>
        <p:spPr>
          <a:xfrm>
            <a:off x="3841326" y="4102187"/>
            <a:ext cx="85227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endCxn id="51" idx="2"/>
          </p:cNvCxnSpPr>
          <p:nvPr/>
        </p:nvCxnSpPr>
        <p:spPr>
          <a:xfrm>
            <a:off x="3841326" y="5202435"/>
            <a:ext cx="86598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279295" y="6354882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2</a:t>
            </a:fld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2FF447-D120-0142-9D00-79B25052E367}"/>
              </a:ext>
            </a:extLst>
          </p:cNvPr>
          <p:cNvSpPr/>
          <p:nvPr/>
        </p:nvSpPr>
        <p:spPr>
          <a:xfrm>
            <a:off x="4704275" y="2905801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09B3C2A-D54E-7F48-A85A-D16FF3241DC8}"/>
              </a:ext>
            </a:extLst>
          </p:cNvPr>
          <p:cNvSpPr/>
          <p:nvPr/>
        </p:nvSpPr>
        <p:spPr>
          <a:xfrm>
            <a:off x="4707315" y="5022435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99ECA02-6ED7-EB46-977E-068A20FFD8EB}"/>
              </a:ext>
            </a:extLst>
          </p:cNvPr>
          <p:cNvSpPr/>
          <p:nvPr/>
        </p:nvSpPr>
        <p:spPr>
          <a:xfrm>
            <a:off x="5799348" y="3931436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A3F5D68-9F73-7D44-98D9-98B68D4D2DB1}"/>
              </a:ext>
            </a:extLst>
          </p:cNvPr>
          <p:cNvCxnSpPr>
            <a:cxnSpLocks/>
            <a:stCxn id="25" idx="5"/>
            <a:endCxn id="53" idx="1"/>
          </p:cNvCxnSpPr>
          <p:nvPr/>
        </p:nvCxnSpPr>
        <p:spPr>
          <a:xfrm>
            <a:off x="5011554" y="3213080"/>
            <a:ext cx="840515" cy="7710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F3BF0A2-0D02-404D-830F-AA2CA6B0619D}"/>
              </a:ext>
            </a:extLst>
          </p:cNvPr>
          <p:cNvCxnSpPr>
            <a:cxnSpLocks/>
            <a:stCxn id="86" idx="6"/>
            <a:endCxn id="53" idx="2"/>
          </p:cNvCxnSpPr>
          <p:nvPr/>
        </p:nvCxnSpPr>
        <p:spPr>
          <a:xfrm>
            <a:off x="5053597" y="4102187"/>
            <a:ext cx="745751" cy="92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94F7FB32-C0B1-3445-B487-DC6B5CCBB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655" y="3805179"/>
            <a:ext cx="863039" cy="83606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453068A-E3FD-1648-9BCD-A0C252D4B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653" y="5075056"/>
            <a:ext cx="791043" cy="79104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2B8C9D1-49DD-A44F-8CF2-6FCA8EEA2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1035" y="2279878"/>
            <a:ext cx="1268279" cy="955553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E6BF612-95F5-E840-80E2-31A7565F60B2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6159348" y="3081134"/>
            <a:ext cx="1124377" cy="103030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C8D8E74-EC03-0540-A2F3-C0ABF804E27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6159348" y="4111436"/>
            <a:ext cx="109507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B0405DE-DFE9-5B45-96C2-93F71DB51437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6159348" y="4111436"/>
            <a:ext cx="1058093" cy="118899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0B5151B6-0863-B746-A0B0-3CA4D0E18200}"/>
              </a:ext>
            </a:extLst>
          </p:cNvPr>
          <p:cNvSpPr/>
          <p:nvPr/>
        </p:nvSpPr>
        <p:spPr>
          <a:xfrm>
            <a:off x="7658410" y="3244297"/>
            <a:ext cx="2353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ea typeface="Gill Sans" charset="0"/>
                <a:cs typeface="Gill Sans" charset="0"/>
              </a:rPr>
              <a:t>Real-time dashboard</a:t>
            </a:r>
            <a:endParaRPr lang="en-US" sz="20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B555D36-BBF4-1A44-BDBC-2107130C5AE3}"/>
              </a:ext>
            </a:extLst>
          </p:cNvPr>
          <p:cNvSpPr/>
          <p:nvPr/>
        </p:nvSpPr>
        <p:spPr>
          <a:xfrm>
            <a:off x="7834740" y="4509735"/>
            <a:ext cx="2000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ea typeface="Gill Sans" charset="0"/>
                <a:cs typeface="Gill Sans" charset="0"/>
              </a:rPr>
              <a:t>Machine learning</a:t>
            </a:r>
            <a:endParaRPr lang="en-US" sz="20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FDC0171-93BC-9543-9623-E0B62313A420}"/>
              </a:ext>
            </a:extLst>
          </p:cNvPr>
          <p:cNvSpPr/>
          <p:nvPr/>
        </p:nvSpPr>
        <p:spPr>
          <a:xfrm>
            <a:off x="7601952" y="5903723"/>
            <a:ext cx="2466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ea typeface="Gill Sans" charset="0"/>
                <a:cs typeface="Gill Sans" charset="0"/>
              </a:rPr>
              <a:t>Interactive Debugging</a:t>
            </a:r>
            <a:endParaRPr lang="en-US" sz="200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355305A-E274-5447-8036-9A672FC7C86B}"/>
              </a:ext>
            </a:extLst>
          </p:cNvPr>
          <p:cNvSpPr/>
          <p:nvPr/>
        </p:nvSpPr>
        <p:spPr>
          <a:xfrm>
            <a:off x="4693597" y="3922187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2901ECB-6AE0-0D4B-91D7-C0259B042453}"/>
              </a:ext>
            </a:extLst>
          </p:cNvPr>
          <p:cNvCxnSpPr>
            <a:cxnSpLocks/>
            <a:stCxn id="51" idx="6"/>
            <a:endCxn id="53" idx="3"/>
          </p:cNvCxnSpPr>
          <p:nvPr/>
        </p:nvCxnSpPr>
        <p:spPr>
          <a:xfrm flipV="1">
            <a:off x="5067315" y="4238715"/>
            <a:ext cx="784754" cy="96372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AD9DC8-AD85-654D-A7B7-DE890E2161D9}"/>
              </a:ext>
            </a:extLst>
          </p:cNvPr>
          <p:cNvSpPr/>
          <p:nvPr/>
        </p:nvSpPr>
        <p:spPr>
          <a:xfrm>
            <a:off x="2504717" y="2337061"/>
            <a:ext cx="996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Gill Sans" charset="0"/>
              </a:rPr>
              <a:t>Sources</a:t>
            </a:r>
            <a:endParaRPr lang="en-US" sz="20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094380D-F88E-A94B-A4F2-1CFF5836C5D5}"/>
              </a:ext>
            </a:extLst>
          </p:cNvPr>
          <p:cNvSpPr/>
          <p:nvPr/>
        </p:nvSpPr>
        <p:spPr>
          <a:xfrm>
            <a:off x="4360765" y="2206278"/>
            <a:ext cx="2982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Gill Sans" charset="0"/>
              </a:rPr>
              <a:t>Stream processing system</a:t>
            </a:r>
            <a:endParaRPr lang="en-US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FB747A-650B-1E4A-BE43-7B7F7465BF4B}"/>
              </a:ext>
            </a:extLst>
          </p:cNvPr>
          <p:cNvSpPr/>
          <p:nvPr/>
        </p:nvSpPr>
        <p:spPr>
          <a:xfrm>
            <a:off x="3910992" y="5450362"/>
            <a:ext cx="1959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Gill Sans" charset="0"/>
              </a:rPr>
              <a:t>Stateful operator</a:t>
            </a:r>
            <a:endParaRPr lang="en-US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CDAD51-E3A4-9340-8612-E2EBEDAFCB2A}"/>
              </a:ext>
            </a:extLst>
          </p:cNvPr>
          <p:cNvSpPr/>
          <p:nvPr/>
        </p:nvSpPr>
        <p:spPr>
          <a:xfrm rot="21581592">
            <a:off x="3629965" y="5058271"/>
            <a:ext cx="255450" cy="27013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531BE0-6F91-8947-971B-9B1DFF95D20F}"/>
              </a:ext>
            </a:extLst>
          </p:cNvPr>
          <p:cNvSpPr/>
          <p:nvPr/>
        </p:nvSpPr>
        <p:spPr>
          <a:xfrm>
            <a:off x="3403242" y="4603231"/>
            <a:ext cx="76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Gill Sans" charset="0"/>
              </a:rPr>
              <a:t>Event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21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5" grpId="0" animBg="1"/>
      <p:bldP spid="51" grpId="0" animBg="1"/>
      <p:bldP spid="53" grpId="0" animBg="1"/>
      <p:bldP spid="80" grpId="0"/>
      <p:bldP spid="84" grpId="0"/>
      <p:bldP spid="85" grpId="0"/>
      <p:bldP spid="86" grpId="0" animBg="1"/>
      <p:bldP spid="121" grpId="0"/>
      <p:bldP spid="123" grpId="0"/>
      <p:bldP spid="47" grpId="0"/>
      <p:bldP spid="32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20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Key idea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B85D25-F85E-E649-9E66-4D8518F07FD3}"/>
              </a:ext>
            </a:extLst>
          </p:cNvPr>
          <p:cNvSpPr txBox="1"/>
          <p:nvPr/>
        </p:nvSpPr>
        <p:spPr>
          <a:xfrm>
            <a:off x="4582025" y="652835"/>
            <a:ext cx="729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Embed control plane in data plane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A40BFB5-0D7E-5A48-8C0E-81B08B2954DF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7855949" y="4652115"/>
            <a:ext cx="86294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069553-C6D5-7A43-90CD-01B23F8ADEDD}"/>
              </a:ext>
            </a:extLst>
          </p:cNvPr>
          <p:cNvCxnSpPr>
            <a:cxnSpLocks/>
            <a:endCxn id="51" idx="2"/>
          </p:cNvCxnSpPr>
          <p:nvPr/>
        </p:nvCxnSpPr>
        <p:spPr>
          <a:xfrm>
            <a:off x="7855949" y="5402496"/>
            <a:ext cx="85227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1FE54C-727D-2242-B779-8086DA5531BC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7855949" y="6220114"/>
            <a:ext cx="86598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6501FE5E-AAC2-6146-AA87-1FF82DC9CFC3}"/>
              </a:ext>
            </a:extLst>
          </p:cNvPr>
          <p:cNvSpPr/>
          <p:nvPr/>
        </p:nvSpPr>
        <p:spPr>
          <a:xfrm>
            <a:off x="8718898" y="4472115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6186A09-884D-304E-BB47-75767FC9FCA0}"/>
              </a:ext>
            </a:extLst>
          </p:cNvPr>
          <p:cNvSpPr/>
          <p:nvPr/>
        </p:nvSpPr>
        <p:spPr>
          <a:xfrm>
            <a:off x="8721938" y="6040114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C317CFB-82F5-0F4A-A5D5-9955F4A6B367}"/>
              </a:ext>
            </a:extLst>
          </p:cNvPr>
          <p:cNvSpPr/>
          <p:nvPr/>
        </p:nvSpPr>
        <p:spPr>
          <a:xfrm>
            <a:off x="10472618" y="5179024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4A471B-D8ED-5040-B42A-A92BB0A12C55}"/>
              </a:ext>
            </a:extLst>
          </p:cNvPr>
          <p:cNvCxnSpPr>
            <a:cxnSpLocks/>
            <a:stCxn id="43" idx="5"/>
            <a:endCxn id="45" idx="1"/>
          </p:cNvCxnSpPr>
          <p:nvPr/>
        </p:nvCxnSpPr>
        <p:spPr>
          <a:xfrm>
            <a:off x="9026177" y="4779394"/>
            <a:ext cx="1499162" cy="45235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02C69B-C28A-184F-8135-5257DD7FCAFF}"/>
              </a:ext>
            </a:extLst>
          </p:cNvPr>
          <p:cNvCxnSpPr>
            <a:cxnSpLocks/>
            <a:stCxn id="51" idx="6"/>
            <a:endCxn id="45" idx="2"/>
          </p:cNvCxnSpPr>
          <p:nvPr/>
        </p:nvCxnSpPr>
        <p:spPr>
          <a:xfrm flipV="1">
            <a:off x="9068220" y="5359024"/>
            <a:ext cx="1404398" cy="4347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45DA1F1-CFE1-4146-8A58-851FF831101B}"/>
              </a:ext>
            </a:extLst>
          </p:cNvPr>
          <p:cNvSpPr/>
          <p:nvPr/>
        </p:nvSpPr>
        <p:spPr>
          <a:xfrm>
            <a:off x="8708220" y="5222496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8E195F-0808-1A41-902D-118AD8013785}"/>
              </a:ext>
            </a:extLst>
          </p:cNvPr>
          <p:cNvCxnSpPr>
            <a:cxnSpLocks/>
            <a:stCxn id="44" idx="6"/>
            <a:endCxn id="45" idx="3"/>
          </p:cNvCxnSpPr>
          <p:nvPr/>
        </p:nvCxnSpPr>
        <p:spPr>
          <a:xfrm flipV="1">
            <a:off x="9081938" y="5486303"/>
            <a:ext cx="1443401" cy="73381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6216153-8C47-2341-83FE-F67FE086B13E}"/>
              </a:ext>
            </a:extLst>
          </p:cNvPr>
          <p:cNvSpPr/>
          <p:nvPr/>
        </p:nvSpPr>
        <p:spPr>
          <a:xfrm rot="21581592">
            <a:off x="7325885" y="4514235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42DFB8-B34E-A248-9B7A-316CBAD47CC6}"/>
              </a:ext>
            </a:extLst>
          </p:cNvPr>
          <p:cNvSpPr/>
          <p:nvPr/>
        </p:nvSpPr>
        <p:spPr>
          <a:xfrm rot="21581592">
            <a:off x="7838564" y="4512291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2C1584-D882-7C45-9439-DAA8E6DC2F7E}"/>
              </a:ext>
            </a:extLst>
          </p:cNvPr>
          <p:cNvSpPr/>
          <p:nvPr/>
        </p:nvSpPr>
        <p:spPr>
          <a:xfrm rot="21581592">
            <a:off x="7818573" y="5249721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93E6ED-3D53-064D-88B0-DEF87CA19F95}"/>
              </a:ext>
            </a:extLst>
          </p:cNvPr>
          <p:cNvSpPr/>
          <p:nvPr/>
        </p:nvSpPr>
        <p:spPr>
          <a:xfrm rot="21581592">
            <a:off x="8258683" y="5247776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06A941-7737-6E4C-977C-039A29E4147C}"/>
              </a:ext>
            </a:extLst>
          </p:cNvPr>
          <p:cNvSpPr/>
          <p:nvPr/>
        </p:nvSpPr>
        <p:spPr>
          <a:xfrm rot="21581592">
            <a:off x="8258684" y="6065394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06D5FD-5108-BB4C-B2AB-B2E32B8A72A2}"/>
              </a:ext>
            </a:extLst>
          </p:cNvPr>
          <p:cNvSpPr txBox="1"/>
          <p:nvPr/>
        </p:nvSpPr>
        <p:spPr>
          <a:xfrm>
            <a:off x="378314" y="2138228"/>
            <a:ext cx="570950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[Punctuation / watermark]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Special data events for notification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Travel with data events -&gt; low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Travel asynchronously -&gt; no 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Travel in FIFO channel -&gt; channel barrier</a:t>
            </a:r>
          </a:p>
          <a:p>
            <a:endParaRPr lang="en-US" sz="2400" b="1" dirty="0">
              <a:solidFill>
                <a:schemeClr val="accent2"/>
              </a:solidFill>
              <a:ea typeface="Gill Sans" charset="0"/>
              <a:cs typeface="Gill Sans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[Potential benefits]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Piggyback control information in punctuations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Consolas" panose="020B0609020204030204" pitchFamily="49" charset="0"/>
              </a:rPr>
              <a:t>Extending punctuations to be control messages to run both monitoring and reconfiguration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Coordinate control message propagation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Consolas" panose="020B0609020204030204" pitchFamily="49" charset="0"/>
              </a:rPr>
              <a:t>Consolidating channel barrier as dataflow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Controller as stream operators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Gill Sans" charset="0"/>
              </a:rPr>
              <a:t>Reusing programming and scaling-out techniques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F477124-204A-484F-BF2B-E5783C4AD9FE}"/>
              </a:ext>
            </a:extLst>
          </p:cNvPr>
          <p:cNvSpPr/>
          <p:nvPr/>
        </p:nvSpPr>
        <p:spPr>
          <a:xfrm rot="20004800">
            <a:off x="9289561" y="5899698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0E4A39-745A-E54F-8B69-CF45FC812A57}"/>
              </a:ext>
            </a:extLst>
          </p:cNvPr>
          <p:cNvSpPr/>
          <p:nvPr/>
        </p:nvSpPr>
        <p:spPr>
          <a:xfrm>
            <a:off x="7214538" y="4346086"/>
            <a:ext cx="492780" cy="58034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58298B-3839-1A42-86E5-D219C9CBAA43}"/>
              </a:ext>
            </a:extLst>
          </p:cNvPr>
          <p:cNvSpPr/>
          <p:nvPr/>
        </p:nvSpPr>
        <p:spPr>
          <a:xfrm>
            <a:off x="6260225" y="4985393"/>
            <a:ext cx="1515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Punctuation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EBBF54-A097-D24D-9388-2F0E9DF141AD}"/>
              </a:ext>
            </a:extLst>
          </p:cNvPr>
          <p:cNvSpPr/>
          <p:nvPr/>
        </p:nvSpPr>
        <p:spPr>
          <a:xfrm rot="21581592">
            <a:off x="6865562" y="4510345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4E59A91-414D-9940-B5D2-8CF3A88273D8}"/>
              </a:ext>
            </a:extLst>
          </p:cNvPr>
          <p:cNvSpPr/>
          <p:nvPr/>
        </p:nvSpPr>
        <p:spPr>
          <a:xfrm>
            <a:off x="9719897" y="5882504"/>
            <a:ext cx="195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Dataflow barrier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D2A279B-F070-BF47-A428-FDB68EFD6AE2}"/>
              </a:ext>
            </a:extLst>
          </p:cNvPr>
          <p:cNvSpPr/>
          <p:nvPr/>
        </p:nvSpPr>
        <p:spPr>
          <a:xfrm>
            <a:off x="8157032" y="5137300"/>
            <a:ext cx="492780" cy="47691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0BCACB-F87A-9941-9098-469947ED51C5}"/>
              </a:ext>
            </a:extLst>
          </p:cNvPr>
          <p:cNvSpPr/>
          <p:nvPr/>
        </p:nvSpPr>
        <p:spPr>
          <a:xfrm>
            <a:off x="9162004" y="5776530"/>
            <a:ext cx="492780" cy="58034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FFF1C7-6316-DD49-BB4F-9FD9C41581A7}"/>
              </a:ext>
            </a:extLst>
          </p:cNvPr>
          <p:cNvCxnSpPr>
            <a:cxnSpLocks/>
          </p:cNvCxnSpPr>
          <p:nvPr/>
        </p:nvCxnSpPr>
        <p:spPr>
          <a:xfrm>
            <a:off x="7707318" y="4914860"/>
            <a:ext cx="434312" cy="20699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8423BB-7E5F-1843-B662-003D7CD4D9CC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8388020" y="5598777"/>
            <a:ext cx="773984" cy="46792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Hexagon 82">
            <a:extLst>
              <a:ext uri="{FF2B5EF4-FFF2-40B4-BE49-F238E27FC236}">
                <a16:creationId xmlns:a16="http://schemas.microsoft.com/office/drawing/2014/main" id="{635405C1-85F4-C441-94ED-B82A9B531C39}"/>
              </a:ext>
            </a:extLst>
          </p:cNvPr>
          <p:cNvSpPr/>
          <p:nvPr/>
        </p:nvSpPr>
        <p:spPr>
          <a:xfrm>
            <a:off x="6607689" y="1772193"/>
            <a:ext cx="1391465" cy="47886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5DAACAE6-5C80-3148-9127-2F5DA0A1DA5C}"/>
              </a:ext>
            </a:extLst>
          </p:cNvPr>
          <p:cNvSpPr/>
          <p:nvPr/>
        </p:nvSpPr>
        <p:spPr>
          <a:xfrm>
            <a:off x="8045409" y="1773804"/>
            <a:ext cx="1391465" cy="47886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C369272C-424F-3C44-A2B5-05D29572A3E6}"/>
              </a:ext>
            </a:extLst>
          </p:cNvPr>
          <p:cNvSpPr/>
          <p:nvPr/>
        </p:nvSpPr>
        <p:spPr>
          <a:xfrm>
            <a:off x="10128449" y="1768661"/>
            <a:ext cx="1391465" cy="47886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05DDBB82-E08E-144B-A533-981D6A8B0742}"/>
              </a:ext>
            </a:extLst>
          </p:cNvPr>
          <p:cNvSpPr/>
          <p:nvPr/>
        </p:nvSpPr>
        <p:spPr>
          <a:xfrm>
            <a:off x="6625844" y="2493974"/>
            <a:ext cx="4906108" cy="7944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 plane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78F3F2-952A-DB4E-B771-0A015BFD0717}"/>
              </a:ext>
            </a:extLst>
          </p:cNvPr>
          <p:cNvCxnSpPr>
            <a:cxnSpLocks/>
          </p:cNvCxnSpPr>
          <p:nvPr/>
        </p:nvCxnSpPr>
        <p:spPr>
          <a:xfrm>
            <a:off x="9619607" y="2025678"/>
            <a:ext cx="35087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0EAB927B-D5ED-8944-829D-BE8841974D8A}"/>
              </a:ext>
            </a:extLst>
          </p:cNvPr>
          <p:cNvSpPr/>
          <p:nvPr/>
        </p:nvSpPr>
        <p:spPr>
          <a:xfrm>
            <a:off x="8867367" y="4369294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48" name="Rectangle: Rounded Corners 14">
            <a:extLst>
              <a:ext uri="{FF2B5EF4-FFF2-40B4-BE49-F238E27FC236}">
                <a16:creationId xmlns:a16="http://schemas.microsoft.com/office/drawing/2014/main" id="{34F4C110-6282-1349-9378-662914C6055C}"/>
              </a:ext>
            </a:extLst>
          </p:cNvPr>
          <p:cNvSpPr/>
          <p:nvPr/>
        </p:nvSpPr>
        <p:spPr>
          <a:xfrm>
            <a:off x="8861129" y="5135189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49" name="Rectangle: Rounded Corners 14">
            <a:extLst>
              <a:ext uri="{FF2B5EF4-FFF2-40B4-BE49-F238E27FC236}">
                <a16:creationId xmlns:a16="http://schemas.microsoft.com/office/drawing/2014/main" id="{6CA8B5F7-6281-BB46-A408-9F72E5E3C35A}"/>
              </a:ext>
            </a:extLst>
          </p:cNvPr>
          <p:cNvSpPr/>
          <p:nvPr/>
        </p:nvSpPr>
        <p:spPr>
          <a:xfrm>
            <a:off x="8856657" y="5933766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50" name="Rectangle: Rounded Corners 14">
            <a:extLst>
              <a:ext uri="{FF2B5EF4-FFF2-40B4-BE49-F238E27FC236}">
                <a16:creationId xmlns:a16="http://schemas.microsoft.com/office/drawing/2014/main" id="{EA3C8F44-3814-574B-A16B-07568DE58F21}"/>
              </a:ext>
            </a:extLst>
          </p:cNvPr>
          <p:cNvSpPr/>
          <p:nvPr/>
        </p:nvSpPr>
        <p:spPr>
          <a:xfrm>
            <a:off x="10605726" y="5035482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56" name="Rectangle: Rounded Corners 14">
            <a:extLst>
              <a:ext uri="{FF2B5EF4-FFF2-40B4-BE49-F238E27FC236}">
                <a16:creationId xmlns:a16="http://schemas.microsoft.com/office/drawing/2014/main" id="{A72CF63D-529D-5842-97E1-99B59251377B}"/>
              </a:ext>
            </a:extLst>
          </p:cNvPr>
          <p:cNvSpPr/>
          <p:nvPr/>
        </p:nvSpPr>
        <p:spPr>
          <a:xfrm>
            <a:off x="9068220" y="4372427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60" name="Rectangle: Rounded Corners 14">
            <a:extLst>
              <a:ext uri="{FF2B5EF4-FFF2-40B4-BE49-F238E27FC236}">
                <a16:creationId xmlns:a16="http://schemas.microsoft.com/office/drawing/2014/main" id="{24A5D5F6-E0F1-314E-9C01-BC7FB700666F}"/>
              </a:ext>
            </a:extLst>
          </p:cNvPr>
          <p:cNvSpPr/>
          <p:nvPr/>
        </p:nvSpPr>
        <p:spPr>
          <a:xfrm>
            <a:off x="9046926" y="5133385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68" name="Rectangle: Rounded Corners 14">
            <a:extLst>
              <a:ext uri="{FF2B5EF4-FFF2-40B4-BE49-F238E27FC236}">
                <a16:creationId xmlns:a16="http://schemas.microsoft.com/office/drawing/2014/main" id="{1C8D679B-5AAC-254E-80DF-F91002E531ED}"/>
              </a:ext>
            </a:extLst>
          </p:cNvPr>
          <p:cNvSpPr/>
          <p:nvPr/>
        </p:nvSpPr>
        <p:spPr>
          <a:xfrm>
            <a:off x="9025257" y="5932390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909A6944-281C-F446-949C-E4F48C4A8B39}"/>
              </a:ext>
            </a:extLst>
          </p:cNvPr>
          <p:cNvSpPr/>
          <p:nvPr/>
        </p:nvSpPr>
        <p:spPr>
          <a:xfrm>
            <a:off x="10775048" y="5036423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69ED2EE-D4DE-9345-834E-B32432812276}"/>
              </a:ext>
            </a:extLst>
          </p:cNvPr>
          <p:cNvSpPr/>
          <p:nvPr/>
        </p:nvSpPr>
        <p:spPr>
          <a:xfrm>
            <a:off x="9269073" y="4280164"/>
            <a:ext cx="195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Control state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00C43BC-9662-2343-84C5-7DDC046583EF}"/>
              </a:ext>
            </a:extLst>
          </p:cNvPr>
          <p:cNvCxnSpPr>
            <a:cxnSpLocks/>
          </p:cNvCxnSpPr>
          <p:nvPr/>
        </p:nvCxnSpPr>
        <p:spPr>
          <a:xfrm>
            <a:off x="7637210" y="3206176"/>
            <a:ext cx="0" cy="82391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6B620CD-8796-4049-B713-A43EC340D884}"/>
              </a:ext>
            </a:extLst>
          </p:cNvPr>
          <p:cNvCxnSpPr>
            <a:cxnSpLocks/>
          </p:cNvCxnSpPr>
          <p:nvPr/>
        </p:nvCxnSpPr>
        <p:spPr>
          <a:xfrm flipH="1" flipV="1">
            <a:off x="10556677" y="3205027"/>
            <a:ext cx="7300" cy="82506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542EE2DD-EF46-B143-9C0B-2C0282D9DFEC}"/>
              </a:ext>
            </a:extLst>
          </p:cNvPr>
          <p:cNvSpPr/>
          <p:nvPr/>
        </p:nvSpPr>
        <p:spPr>
          <a:xfrm rot="21581592">
            <a:off x="7535808" y="3492495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2E354B6-66B8-C14F-8127-728EB81BCABE}"/>
              </a:ext>
            </a:extLst>
          </p:cNvPr>
          <p:cNvSpPr/>
          <p:nvPr/>
        </p:nvSpPr>
        <p:spPr>
          <a:xfrm rot="21581592">
            <a:off x="10468274" y="3489833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0A651B6-5865-154B-9999-A7DC6013A848}"/>
              </a:ext>
            </a:extLst>
          </p:cNvPr>
          <p:cNvSpPr/>
          <p:nvPr/>
        </p:nvSpPr>
        <p:spPr>
          <a:xfrm>
            <a:off x="10775048" y="3349011"/>
            <a:ext cx="120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Complete control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4024D61-3788-B445-ADAE-9941089DF424}"/>
              </a:ext>
            </a:extLst>
          </p:cNvPr>
          <p:cNvSpPr/>
          <p:nvPr/>
        </p:nvSpPr>
        <p:spPr>
          <a:xfrm>
            <a:off x="6326427" y="3296529"/>
            <a:ext cx="919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Start control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2D00064-B988-3149-9BFE-A0A2B61E1931}"/>
              </a:ext>
            </a:extLst>
          </p:cNvPr>
          <p:cNvSpPr/>
          <p:nvPr/>
        </p:nvSpPr>
        <p:spPr>
          <a:xfrm>
            <a:off x="7453610" y="2752887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: Rounded Corners 14">
            <a:extLst>
              <a:ext uri="{FF2B5EF4-FFF2-40B4-BE49-F238E27FC236}">
                <a16:creationId xmlns:a16="http://schemas.microsoft.com/office/drawing/2014/main" id="{12455172-25FE-1449-9224-9365EAEC5297}"/>
              </a:ext>
            </a:extLst>
          </p:cNvPr>
          <p:cNvSpPr/>
          <p:nvPr/>
        </p:nvSpPr>
        <p:spPr>
          <a:xfrm>
            <a:off x="7622657" y="2641583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F0ED1E0-4EDC-F143-AB90-8DEB2F046568}"/>
              </a:ext>
            </a:extLst>
          </p:cNvPr>
          <p:cNvSpPr/>
          <p:nvPr/>
        </p:nvSpPr>
        <p:spPr>
          <a:xfrm>
            <a:off x="10394930" y="2745267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: Rounded Corners 14">
            <a:extLst>
              <a:ext uri="{FF2B5EF4-FFF2-40B4-BE49-F238E27FC236}">
                <a16:creationId xmlns:a16="http://schemas.microsoft.com/office/drawing/2014/main" id="{1FDA9BAF-6B33-D542-90A7-CAA8F7CC56C7}"/>
              </a:ext>
            </a:extLst>
          </p:cNvPr>
          <p:cNvSpPr/>
          <p:nvPr/>
        </p:nvSpPr>
        <p:spPr>
          <a:xfrm>
            <a:off x="10563977" y="2633963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5FC2489-5B60-AB4C-A541-DD09FA1D3870}"/>
              </a:ext>
            </a:extLst>
          </p:cNvPr>
          <p:cNvSpPr/>
          <p:nvPr/>
        </p:nvSpPr>
        <p:spPr>
          <a:xfrm rot="21581592">
            <a:off x="9428571" y="5205433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3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B6B68CC-8AE0-3540-9F12-90B10D926F5E}"/>
              </a:ext>
            </a:extLst>
          </p:cNvPr>
          <p:cNvCxnSpPr>
            <a:cxnSpLocks/>
            <a:stCxn id="40" idx="2"/>
            <a:endCxn id="96" idx="4"/>
          </p:cNvCxnSpPr>
          <p:nvPr/>
        </p:nvCxnSpPr>
        <p:spPr>
          <a:xfrm flipH="1" flipV="1">
            <a:off x="9566632" y="4743967"/>
            <a:ext cx="24192" cy="90980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1A4BF3E-E129-F44D-869E-3FFDD0052378}"/>
              </a:ext>
            </a:extLst>
          </p:cNvPr>
          <p:cNvCxnSpPr>
            <a:cxnSpLocks/>
            <a:stCxn id="10" idx="5"/>
            <a:endCxn id="96" idx="2"/>
          </p:cNvCxnSpPr>
          <p:nvPr/>
        </p:nvCxnSpPr>
        <p:spPr>
          <a:xfrm>
            <a:off x="7685406" y="4050656"/>
            <a:ext cx="1701226" cy="51331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80921B7-DDCC-744A-8F2E-9C3AE45AFBCC}"/>
              </a:ext>
            </a:extLst>
          </p:cNvPr>
          <p:cNvCxnSpPr>
            <a:cxnSpLocks/>
            <a:stCxn id="42" idx="2"/>
            <a:endCxn id="96" idx="2"/>
          </p:cNvCxnSpPr>
          <p:nvPr/>
        </p:nvCxnSpPr>
        <p:spPr>
          <a:xfrm flipV="1">
            <a:off x="7850495" y="4563967"/>
            <a:ext cx="1536137" cy="44480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6CB4978-9459-564C-A0D6-CA9871E82000}"/>
              </a:ext>
            </a:extLst>
          </p:cNvPr>
          <p:cNvCxnSpPr>
            <a:cxnSpLocks/>
            <a:stCxn id="43" idx="2"/>
            <a:endCxn id="96" idx="2"/>
          </p:cNvCxnSpPr>
          <p:nvPr/>
        </p:nvCxnSpPr>
        <p:spPr>
          <a:xfrm flipV="1">
            <a:off x="7827689" y="4563967"/>
            <a:ext cx="1558943" cy="162328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21</a:t>
            </a:fld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Runtime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49936-7EDD-2643-84AE-502678E6AD18}"/>
              </a:ext>
            </a:extLst>
          </p:cNvPr>
          <p:cNvSpPr txBox="1"/>
          <p:nvPr/>
        </p:nvSpPr>
        <p:spPr>
          <a:xfrm>
            <a:off x="4582025" y="652835"/>
            <a:ext cx="724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Guarantee ”freeze-the-world” update through asynchronous execution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7874F-36A8-B845-94ED-9EA0E6C76A40}"/>
              </a:ext>
            </a:extLst>
          </p:cNvPr>
          <p:cNvSpPr txBox="1"/>
          <p:nvPr/>
        </p:nvSpPr>
        <p:spPr>
          <a:xfrm>
            <a:off x="417041" y="1779768"/>
            <a:ext cx="59961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[Control life-cycle steps]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ea typeface="Gill Sans" charset="0"/>
                <a:cs typeface="Gill Sans" charset="0"/>
              </a:rPr>
              <a:t>Start control with a</a:t>
            </a:r>
            <a:r>
              <a:rPr lang="en-US" altLang="zh-CN" sz="2000" dirty="0">
                <a:solidFill>
                  <a:srgbClr val="00B050"/>
                </a:solidFill>
                <a:ea typeface="Gill Sans" charset="0"/>
                <a:cs typeface="Gill Sans" charset="0"/>
              </a:rPr>
              <a:t> meta topology </a:t>
            </a:r>
            <a:r>
              <a:rPr lang="en-US" altLang="zh-CN" sz="2000" dirty="0">
                <a:ea typeface="Gill Sans" charset="0"/>
                <a:cs typeface="Gill Sans" charset="0"/>
              </a:rPr>
              <a:t>including data, state and control dependency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Generate operator control configurations and piggyback into control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Broadcast messages to dataflow leaves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Leaves record input channel sequence, run control actions, and broadcast messages downstream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Operator blocks input channel once receiving a control message (if barrier is required)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Operator perform control actions when receiving control messages from all inputs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Operator broadcast control messages to all downstream (and unblock inputs if need)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Controller do post-control actions when receiving messages from all dataflow roots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DE11A-0FDB-3747-92E6-E7E469CA8141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6515178" y="3923377"/>
            <a:ext cx="86294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CB214A-798B-1E44-B65D-74DCD8509980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6587390" y="5072511"/>
            <a:ext cx="85227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E80351-7448-4F4F-893F-6A9F6132ACAF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6573720" y="6221646"/>
            <a:ext cx="86598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70C1E2-18D4-CE46-8E33-7235E6893C3C}"/>
              </a:ext>
            </a:extLst>
          </p:cNvPr>
          <p:cNvSpPr/>
          <p:nvPr/>
        </p:nvSpPr>
        <p:spPr>
          <a:xfrm>
            <a:off x="7378127" y="3743377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0AAC20-D8C5-E246-9A1E-51E52DBE10E0}"/>
              </a:ext>
            </a:extLst>
          </p:cNvPr>
          <p:cNvSpPr/>
          <p:nvPr/>
        </p:nvSpPr>
        <p:spPr>
          <a:xfrm>
            <a:off x="7439709" y="6041646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BFD3BA-FE7D-FF4B-8175-9312889C0599}"/>
              </a:ext>
            </a:extLst>
          </p:cNvPr>
          <p:cNvSpPr/>
          <p:nvPr/>
        </p:nvSpPr>
        <p:spPr>
          <a:xfrm>
            <a:off x="9399471" y="5522911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69E7C9-4131-5242-B446-5F0B76E452EA}"/>
              </a:ext>
            </a:extLst>
          </p:cNvPr>
          <p:cNvCxnSpPr>
            <a:cxnSpLocks/>
            <a:stCxn id="10" idx="5"/>
            <a:endCxn id="12" idx="1"/>
          </p:cNvCxnSpPr>
          <p:nvPr/>
        </p:nvCxnSpPr>
        <p:spPr>
          <a:xfrm>
            <a:off x="7685406" y="4050656"/>
            <a:ext cx="1766786" cy="152497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C340D-6EF8-1D4F-9AF1-2F14F4C7D06F}"/>
              </a:ext>
            </a:extLst>
          </p:cNvPr>
          <p:cNvCxnSpPr>
            <a:cxnSpLocks/>
            <a:stCxn id="15" idx="6"/>
            <a:endCxn id="12" idx="2"/>
          </p:cNvCxnSpPr>
          <p:nvPr/>
        </p:nvCxnSpPr>
        <p:spPr>
          <a:xfrm>
            <a:off x="7799661" y="5072511"/>
            <a:ext cx="1599810" cy="6304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4F21F4B-CB8D-9146-8F2A-CE1F1C0C50D8}"/>
              </a:ext>
            </a:extLst>
          </p:cNvPr>
          <p:cNvSpPr/>
          <p:nvPr/>
        </p:nvSpPr>
        <p:spPr>
          <a:xfrm>
            <a:off x="7439661" y="4892511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EAD5C3-916B-3C4A-8959-896B4CBD58C3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7799709" y="5830190"/>
            <a:ext cx="1652483" cy="39145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CB2A2AA-0FB6-CE40-9833-FA88E63EC289}"/>
              </a:ext>
            </a:extLst>
          </p:cNvPr>
          <p:cNvSpPr/>
          <p:nvPr/>
        </p:nvSpPr>
        <p:spPr>
          <a:xfrm rot="21581592">
            <a:off x="6551844" y="4922614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A0DD7D-49EA-3F4E-9E46-1998918E92E7}"/>
              </a:ext>
            </a:extLst>
          </p:cNvPr>
          <p:cNvSpPr/>
          <p:nvPr/>
        </p:nvSpPr>
        <p:spPr>
          <a:xfrm rot="21581592">
            <a:off x="6823492" y="3785972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722EF0-50E6-3244-8526-5F1CF371B298}"/>
              </a:ext>
            </a:extLst>
          </p:cNvPr>
          <p:cNvSpPr/>
          <p:nvPr/>
        </p:nvSpPr>
        <p:spPr>
          <a:xfrm rot="21581592">
            <a:off x="6961223" y="6062644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2472E9-0189-354D-ABC5-C3A2B9376354}"/>
              </a:ext>
            </a:extLst>
          </p:cNvPr>
          <p:cNvSpPr/>
          <p:nvPr/>
        </p:nvSpPr>
        <p:spPr>
          <a:xfrm rot="895938">
            <a:off x="8311433" y="4082976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37" name="Rectangle: Rounded Corners 14">
            <a:extLst>
              <a:ext uri="{FF2B5EF4-FFF2-40B4-BE49-F238E27FC236}">
                <a16:creationId xmlns:a16="http://schemas.microsoft.com/office/drawing/2014/main" id="{0CF5AF07-FF3B-4B4C-9E9D-04BEB1CD399D}"/>
              </a:ext>
            </a:extLst>
          </p:cNvPr>
          <p:cNvSpPr/>
          <p:nvPr/>
        </p:nvSpPr>
        <p:spPr>
          <a:xfrm>
            <a:off x="7532186" y="3640386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38" name="Rectangle: Rounded Corners 14">
            <a:extLst>
              <a:ext uri="{FF2B5EF4-FFF2-40B4-BE49-F238E27FC236}">
                <a16:creationId xmlns:a16="http://schemas.microsoft.com/office/drawing/2014/main" id="{790ED633-5AD4-9D4A-85FE-9B22755BCF50}"/>
              </a:ext>
            </a:extLst>
          </p:cNvPr>
          <p:cNvSpPr/>
          <p:nvPr/>
        </p:nvSpPr>
        <p:spPr>
          <a:xfrm>
            <a:off x="7580037" y="4757246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3662DFE1-9C4D-114D-96C8-AA7EE2DB7614}"/>
              </a:ext>
            </a:extLst>
          </p:cNvPr>
          <p:cNvSpPr/>
          <p:nvPr/>
        </p:nvSpPr>
        <p:spPr>
          <a:xfrm>
            <a:off x="7574428" y="5935298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40" name="Rectangle: Rounded Corners 14">
            <a:extLst>
              <a:ext uri="{FF2B5EF4-FFF2-40B4-BE49-F238E27FC236}">
                <a16:creationId xmlns:a16="http://schemas.microsoft.com/office/drawing/2014/main" id="{FA68D419-C720-6E4A-A958-8039C3065932}"/>
              </a:ext>
            </a:extLst>
          </p:cNvPr>
          <p:cNvSpPr/>
          <p:nvPr/>
        </p:nvSpPr>
        <p:spPr>
          <a:xfrm>
            <a:off x="9506163" y="5400440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41" name="Rectangle: Rounded Corners 14">
            <a:extLst>
              <a:ext uri="{FF2B5EF4-FFF2-40B4-BE49-F238E27FC236}">
                <a16:creationId xmlns:a16="http://schemas.microsoft.com/office/drawing/2014/main" id="{D870EA4C-8C6C-3742-91E2-91C2CBFD8D13}"/>
              </a:ext>
            </a:extLst>
          </p:cNvPr>
          <p:cNvSpPr/>
          <p:nvPr/>
        </p:nvSpPr>
        <p:spPr>
          <a:xfrm>
            <a:off x="7733039" y="3643519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42" name="Rectangle: Rounded Corners 14">
            <a:extLst>
              <a:ext uri="{FF2B5EF4-FFF2-40B4-BE49-F238E27FC236}">
                <a16:creationId xmlns:a16="http://schemas.microsoft.com/office/drawing/2014/main" id="{803B1674-0E44-5B42-9257-A8FFBE29175E}"/>
              </a:ext>
            </a:extLst>
          </p:cNvPr>
          <p:cNvSpPr/>
          <p:nvPr/>
        </p:nvSpPr>
        <p:spPr>
          <a:xfrm>
            <a:off x="7765834" y="4755442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43" name="Rectangle: Rounded Corners 14">
            <a:extLst>
              <a:ext uri="{FF2B5EF4-FFF2-40B4-BE49-F238E27FC236}">
                <a16:creationId xmlns:a16="http://schemas.microsoft.com/office/drawing/2014/main" id="{8FD788F3-AEA7-134B-AD36-75800654575B}"/>
              </a:ext>
            </a:extLst>
          </p:cNvPr>
          <p:cNvSpPr/>
          <p:nvPr/>
        </p:nvSpPr>
        <p:spPr>
          <a:xfrm>
            <a:off x="7743028" y="5933922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44" name="Rectangle: Rounded Corners 14">
            <a:extLst>
              <a:ext uri="{FF2B5EF4-FFF2-40B4-BE49-F238E27FC236}">
                <a16:creationId xmlns:a16="http://schemas.microsoft.com/office/drawing/2014/main" id="{4A9D2374-0341-054C-84F9-F012263B44E4}"/>
              </a:ext>
            </a:extLst>
          </p:cNvPr>
          <p:cNvSpPr/>
          <p:nvPr/>
        </p:nvSpPr>
        <p:spPr>
          <a:xfrm>
            <a:off x="9675485" y="5401381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5829F7-0E36-B847-BA98-34588DE4B456}"/>
              </a:ext>
            </a:extLst>
          </p:cNvPr>
          <p:cNvSpPr/>
          <p:nvPr/>
        </p:nvSpPr>
        <p:spPr>
          <a:xfrm>
            <a:off x="8382192" y="2318070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14">
            <a:extLst>
              <a:ext uri="{FF2B5EF4-FFF2-40B4-BE49-F238E27FC236}">
                <a16:creationId xmlns:a16="http://schemas.microsoft.com/office/drawing/2014/main" id="{3A385375-A770-2E41-A523-89CA71122112}"/>
              </a:ext>
            </a:extLst>
          </p:cNvPr>
          <p:cNvSpPr/>
          <p:nvPr/>
        </p:nvSpPr>
        <p:spPr>
          <a:xfrm>
            <a:off x="8572871" y="2206471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E3E14D55-26F9-4641-BA69-3BE4D411F3C5}"/>
              </a:ext>
            </a:extLst>
          </p:cNvPr>
          <p:cNvCxnSpPr>
            <a:cxnSpLocks/>
            <a:stCxn id="52" idx="2"/>
            <a:endCxn id="10" idx="2"/>
          </p:cNvCxnSpPr>
          <p:nvPr/>
        </p:nvCxnSpPr>
        <p:spPr>
          <a:xfrm rot="10800000" flipV="1">
            <a:off x="7378128" y="2498069"/>
            <a:ext cx="1004065" cy="1425307"/>
          </a:xfrm>
          <a:prstGeom prst="curvedConnector3">
            <a:avLst>
              <a:gd name="adj1" fmla="val 122767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0D8C6F2F-0840-A348-85DF-06C911FEACD7}"/>
              </a:ext>
            </a:extLst>
          </p:cNvPr>
          <p:cNvCxnSpPr>
            <a:cxnSpLocks/>
            <a:stCxn id="52" idx="2"/>
            <a:endCxn id="15" idx="2"/>
          </p:cNvCxnSpPr>
          <p:nvPr/>
        </p:nvCxnSpPr>
        <p:spPr>
          <a:xfrm rot="10800000" flipV="1">
            <a:off x="7439662" y="2498069"/>
            <a:ext cx="942531" cy="2574441"/>
          </a:xfrm>
          <a:prstGeom prst="curvedConnector3">
            <a:avLst>
              <a:gd name="adj1" fmla="val 124254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6B8D056A-530A-614F-B3BC-10F3B23E19FA}"/>
              </a:ext>
            </a:extLst>
          </p:cNvPr>
          <p:cNvCxnSpPr>
            <a:cxnSpLocks/>
            <a:stCxn id="52" idx="2"/>
            <a:endCxn id="11" idx="2"/>
          </p:cNvCxnSpPr>
          <p:nvPr/>
        </p:nvCxnSpPr>
        <p:spPr>
          <a:xfrm rot="10800000" flipV="1">
            <a:off x="7439710" y="2498070"/>
            <a:ext cx="942483" cy="3723576"/>
          </a:xfrm>
          <a:prstGeom prst="curvedConnector3">
            <a:avLst>
              <a:gd name="adj1" fmla="val 124255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EF943AD4-8201-0A4B-833A-54941C0BD61F}"/>
              </a:ext>
            </a:extLst>
          </p:cNvPr>
          <p:cNvCxnSpPr>
            <a:cxnSpLocks/>
            <a:stCxn id="12" idx="6"/>
            <a:endCxn id="52" idx="6"/>
          </p:cNvCxnSpPr>
          <p:nvPr/>
        </p:nvCxnSpPr>
        <p:spPr>
          <a:xfrm flipH="1" flipV="1">
            <a:off x="8742192" y="2498070"/>
            <a:ext cx="1017279" cy="3204841"/>
          </a:xfrm>
          <a:prstGeom prst="curvedConnector3">
            <a:avLst>
              <a:gd name="adj1" fmla="val -22472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6714827-A3C6-6C4B-A2D7-8F24259B8BF3}"/>
              </a:ext>
            </a:extLst>
          </p:cNvPr>
          <p:cNvSpPr/>
          <p:nvPr/>
        </p:nvSpPr>
        <p:spPr>
          <a:xfrm>
            <a:off x="8404797" y="189694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1</a:t>
            </a:r>
            <a:endParaRPr lang="en-US" sz="16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65607EC-DB3E-DB47-BFF7-AB05AAFB968C}"/>
              </a:ext>
            </a:extLst>
          </p:cNvPr>
          <p:cNvSpPr/>
          <p:nvPr/>
        </p:nvSpPr>
        <p:spPr>
          <a:xfrm rot="21121905">
            <a:off x="7701521" y="2502213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DD7B378-FF9D-0A45-BD25-5D2ED5503A4F}"/>
              </a:ext>
            </a:extLst>
          </p:cNvPr>
          <p:cNvSpPr/>
          <p:nvPr/>
        </p:nvSpPr>
        <p:spPr>
          <a:xfrm>
            <a:off x="6946129" y="269817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3</a:t>
            </a:r>
            <a:endParaRPr lang="en-US" sz="1600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A98FF7-76F0-6D4E-8433-98B96C5D96A1}"/>
              </a:ext>
            </a:extLst>
          </p:cNvPr>
          <p:cNvSpPr/>
          <p:nvPr/>
        </p:nvSpPr>
        <p:spPr>
          <a:xfrm>
            <a:off x="7639834" y="2103340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2</a:t>
            </a:r>
            <a:endParaRPr lang="en-US" sz="1600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B799F26-9BCC-5149-BBBF-F256C8425D18}"/>
              </a:ext>
            </a:extLst>
          </p:cNvPr>
          <p:cNvSpPr/>
          <p:nvPr/>
        </p:nvSpPr>
        <p:spPr>
          <a:xfrm>
            <a:off x="7947204" y="3807594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1A3C2C-DD12-2144-B2CA-16FB94917AEB}"/>
              </a:ext>
            </a:extLst>
          </p:cNvPr>
          <p:cNvSpPr/>
          <p:nvPr/>
        </p:nvSpPr>
        <p:spPr>
          <a:xfrm>
            <a:off x="9153891" y="5201116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1F873CF-097D-CD4C-8165-9411215A32EE}"/>
              </a:ext>
            </a:extLst>
          </p:cNvPr>
          <p:cNvSpPr/>
          <p:nvPr/>
        </p:nvSpPr>
        <p:spPr>
          <a:xfrm>
            <a:off x="9490558" y="600444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6</a:t>
            </a:r>
            <a:endParaRPr lang="en-US" sz="16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FC6DDCC-A424-C445-B482-00365EA446A6}"/>
              </a:ext>
            </a:extLst>
          </p:cNvPr>
          <p:cNvSpPr/>
          <p:nvPr/>
        </p:nvSpPr>
        <p:spPr>
          <a:xfrm>
            <a:off x="10006822" y="534475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7</a:t>
            </a:r>
            <a:endParaRPr lang="en-US" sz="16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932D00D-5D6A-3F4E-8E76-94974054D054}"/>
              </a:ext>
            </a:extLst>
          </p:cNvPr>
          <p:cNvSpPr/>
          <p:nvPr/>
        </p:nvSpPr>
        <p:spPr>
          <a:xfrm>
            <a:off x="8998831" y="2238059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8</a:t>
            </a:r>
            <a:endParaRPr lang="en-US" sz="1600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7ED0205-2305-934F-9828-C0B68B75E7EA}"/>
              </a:ext>
            </a:extLst>
          </p:cNvPr>
          <p:cNvSpPr/>
          <p:nvPr/>
        </p:nvSpPr>
        <p:spPr>
          <a:xfrm>
            <a:off x="9386632" y="4383967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720ED5B-633A-6548-B825-33A9A359875C}"/>
              </a:ext>
            </a:extLst>
          </p:cNvPr>
          <p:cNvSpPr/>
          <p:nvPr/>
        </p:nvSpPr>
        <p:spPr>
          <a:xfrm rot="2500657">
            <a:off x="7973872" y="4296365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107" name="Rectangle: Rounded Corners 14">
            <a:extLst>
              <a:ext uri="{FF2B5EF4-FFF2-40B4-BE49-F238E27FC236}">
                <a16:creationId xmlns:a16="http://schemas.microsoft.com/office/drawing/2014/main" id="{22B6DF8D-8BED-6742-98E0-28E41EA6EF15}"/>
              </a:ext>
            </a:extLst>
          </p:cNvPr>
          <p:cNvSpPr/>
          <p:nvPr/>
        </p:nvSpPr>
        <p:spPr>
          <a:xfrm>
            <a:off x="9493136" y="4221303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108" name="Rectangle: Rounded Corners 14">
            <a:extLst>
              <a:ext uri="{FF2B5EF4-FFF2-40B4-BE49-F238E27FC236}">
                <a16:creationId xmlns:a16="http://schemas.microsoft.com/office/drawing/2014/main" id="{70B93009-2EB6-D547-BFF9-0E4EABC2B06A}"/>
              </a:ext>
            </a:extLst>
          </p:cNvPr>
          <p:cNvSpPr/>
          <p:nvPr/>
        </p:nvSpPr>
        <p:spPr>
          <a:xfrm>
            <a:off x="9662458" y="4222244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2D526959-D35C-534C-9FBB-5CEE2B5EB887}"/>
              </a:ext>
            </a:extLst>
          </p:cNvPr>
          <p:cNvCxnSpPr>
            <a:cxnSpLocks/>
            <a:stCxn id="96" idx="6"/>
            <a:endCxn id="52" idx="6"/>
          </p:cNvCxnSpPr>
          <p:nvPr/>
        </p:nvCxnSpPr>
        <p:spPr>
          <a:xfrm flipH="1" flipV="1">
            <a:off x="8742192" y="2498070"/>
            <a:ext cx="1004440" cy="2065897"/>
          </a:xfrm>
          <a:prstGeom prst="curvedConnector3">
            <a:avLst>
              <a:gd name="adj1" fmla="val -22759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B84F40D-79D8-9747-A4AA-26CE52EC0453}"/>
              </a:ext>
            </a:extLst>
          </p:cNvPr>
          <p:cNvSpPr/>
          <p:nvPr/>
        </p:nvSpPr>
        <p:spPr>
          <a:xfrm>
            <a:off x="7713242" y="6433916"/>
            <a:ext cx="1713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ea typeface="Gill Sans" charset="0"/>
                <a:cs typeface="Gill Sans" charset="0"/>
              </a:rPr>
              <a:t>Meta topology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72835FE-869B-9E42-86EA-99592B08D765}"/>
              </a:ext>
            </a:extLst>
          </p:cNvPr>
          <p:cNvSpPr/>
          <p:nvPr/>
        </p:nvSpPr>
        <p:spPr>
          <a:xfrm>
            <a:off x="8998831" y="4076368"/>
            <a:ext cx="1048897" cy="74158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F2FEB1F-B0D2-D743-9C11-8C24008D14F0}"/>
              </a:ext>
            </a:extLst>
          </p:cNvPr>
          <p:cNvSpPr/>
          <p:nvPr/>
        </p:nvSpPr>
        <p:spPr>
          <a:xfrm>
            <a:off x="10042046" y="3864099"/>
            <a:ext cx="120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New operator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FDE11AC-B61F-2949-AF10-CC7A938EB4F6}"/>
              </a:ext>
            </a:extLst>
          </p:cNvPr>
          <p:cNvSpPr/>
          <p:nvPr/>
        </p:nvSpPr>
        <p:spPr>
          <a:xfrm>
            <a:off x="8046117" y="2106540"/>
            <a:ext cx="967211" cy="69584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C3C35E1-96B5-1944-8910-7A6CFECC6259}"/>
              </a:ext>
            </a:extLst>
          </p:cNvPr>
          <p:cNvSpPr/>
          <p:nvPr/>
        </p:nvSpPr>
        <p:spPr>
          <a:xfrm>
            <a:off x="7852635" y="2880725"/>
            <a:ext cx="143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Controller</a:t>
            </a:r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5979A512-4569-3348-B6AD-66632C9C1EC1}"/>
              </a:ext>
            </a:extLst>
          </p:cNvPr>
          <p:cNvSpPr/>
          <p:nvPr/>
        </p:nvSpPr>
        <p:spPr>
          <a:xfrm>
            <a:off x="9619626" y="5192951"/>
            <a:ext cx="787078" cy="126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Arrow 57">
            <a:extLst>
              <a:ext uri="{FF2B5EF4-FFF2-40B4-BE49-F238E27FC236}">
                <a16:creationId xmlns:a16="http://schemas.microsoft.com/office/drawing/2014/main" id="{E8D8511A-EDAE-1E4A-89CF-2C6D063B7F1A}"/>
              </a:ext>
            </a:extLst>
          </p:cNvPr>
          <p:cNvSpPr/>
          <p:nvPr/>
        </p:nvSpPr>
        <p:spPr>
          <a:xfrm>
            <a:off x="10047728" y="4950102"/>
            <a:ext cx="787078" cy="126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8FA090-C88B-594C-956C-9B813485C079}"/>
              </a:ext>
            </a:extLst>
          </p:cNvPr>
          <p:cNvSpPr/>
          <p:nvPr/>
        </p:nvSpPr>
        <p:spPr>
          <a:xfrm>
            <a:off x="10703813" y="4679825"/>
            <a:ext cx="1488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Control dependency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C105AC3-8853-3040-84D9-6890CD09F65F}"/>
              </a:ext>
            </a:extLst>
          </p:cNvPr>
          <p:cNvSpPr/>
          <p:nvPr/>
        </p:nvSpPr>
        <p:spPr>
          <a:xfrm>
            <a:off x="10070848" y="5257753"/>
            <a:ext cx="1488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State dependency</a:t>
            </a:r>
          </a:p>
        </p:txBody>
      </p:sp>
    </p:spTree>
    <p:extLst>
      <p:ext uri="{BB962C8B-B14F-4D97-AF65-F5344CB8AC3E}">
        <p14:creationId xmlns:p14="http://schemas.microsoft.com/office/powerpoint/2010/main" val="426730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6" grpId="0" animBg="1"/>
      <p:bldP spid="106" grpId="0" animBg="1"/>
      <p:bldP spid="107" grpId="0" animBg="1"/>
      <p:bldP spid="108" grpId="0" animBg="1"/>
      <p:bldP spid="117" grpId="0" animBg="1"/>
      <p:bldP spid="118" grpId="0"/>
      <p:bldP spid="119" grpId="0" animBg="1"/>
      <p:bldP spid="120" grpId="0"/>
      <p:bldP spid="2" grpId="0" animBg="1"/>
      <p:bldP spid="58" grpId="0" animBg="1"/>
      <p:bldP spid="59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22</a:t>
            </a:fld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Runtime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49936-7EDD-2643-84AE-502678E6AD18}"/>
              </a:ext>
            </a:extLst>
          </p:cNvPr>
          <p:cNvSpPr txBox="1"/>
          <p:nvPr/>
        </p:nvSpPr>
        <p:spPr>
          <a:xfrm>
            <a:off x="4582025" y="652835"/>
            <a:ext cx="724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Guaranteeing global barrier semantic through decentralized execution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7874F-36A8-B845-94ED-9EA0E6C76A40}"/>
              </a:ext>
            </a:extLst>
          </p:cNvPr>
          <p:cNvSpPr txBox="1"/>
          <p:nvPr/>
        </p:nvSpPr>
        <p:spPr>
          <a:xfrm>
            <a:off x="359950" y="2104744"/>
            <a:ext cx="60639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cs typeface="Gill Sans" charset="0"/>
              </a:rPr>
              <a:t>[Decentralized execution]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Operator knows all old data are processed if all parents mark the end by control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Operator reconfigure itself to process new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Operator notifies dependents the end of old data</a:t>
            </a:r>
          </a:p>
          <a:p>
            <a:endParaRPr lang="en-US" sz="2400" b="1" dirty="0">
              <a:solidFill>
                <a:schemeClr val="accent2"/>
              </a:solidFill>
              <a:latin typeface="Consolas" panose="020B0609020204030204" pitchFamily="49" charset="0"/>
              <a:ea typeface="Verdana" panose="020B0604030504040204" pitchFamily="34" charset="0"/>
              <a:cs typeface="Gill Sans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[Execution sequence]</a:t>
            </a:r>
            <a:endParaRPr lang="en-US" sz="2400" b="1" dirty="0">
              <a:solidFill>
                <a:schemeClr val="accent2"/>
              </a:solidFill>
              <a:latin typeface="Consolas" panose="020B0609020204030204" pitchFamily="49" charset="0"/>
              <a:ea typeface="Verdana" panose="020B0604030504040204" pitchFamily="34" charset="0"/>
              <a:cs typeface="Gill San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Computation dependency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State dependency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Control dependency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Verdana" panose="020B0604030504040204" pitchFamily="34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[Blocking control messages]</a:t>
            </a:r>
            <a:endParaRPr lang="en-US" sz="2400" b="1" dirty="0">
              <a:solidFill>
                <a:schemeClr val="accent2"/>
              </a:solidFill>
              <a:latin typeface="Consolas" panose="020B0609020204030204" pitchFamily="49" charset="0"/>
              <a:ea typeface="Verdana" panose="020B0604030504040204" pitchFamily="34" charset="0"/>
              <a:cs typeface="Gill San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Consolas" panose="020B0609020204030204" pitchFamily="49" charset="0"/>
              </a:rPr>
              <a:t>Block channel if receiving control message from 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Consolas" panose="020B0609020204030204" pitchFamily="49" charset="0"/>
              </a:rPr>
              <a:t>Unblock inputs when notifying dependents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0C1E2-18D4-CE46-8E33-7235E6893C3C}"/>
              </a:ext>
            </a:extLst>
          </p:cNvPr>
          <p:cNvSpPr/>
          <p:nvPr/>
        </p:nvSpPr>
        <p:spPr>
          <a:xfrm>
            <a:off x="6932126" y="2986133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0AAC20-D8C5-E246-9A1E-51E52DBE10E0}"/>
              </a:ext>
            </a:extLst>
          </p:cNvPr>
          <p:cNvSpPr/>
          <p:nvPr/>
        </p:nvSpPr>
        <p:spPr>
          <a:xfrm>
            <a:off x="6945652" y="4976655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BFD3BA-FE7D-FF4B-8175-9312889C0599}"/>
              </a:ext>
            </a:extLst>
          </p:cNvPr>
          <p:cNvSpPr/>
          <p:nvPr/>
        </p:nvSpPr>
        <p:spPr>
          <a:xfrm>
            <a:off x="8882911" y="4031519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69E7C9-4131-5242-B446-5F0B76E452EA}"/>
              </a:ext>
            </a:extLst>
          </p:cNvPr>
          <p:cNvCxnSpPr>
            <a:cxnSpLocks/>
            <a:stCxn id="10" idx="5"/>
            <a:endCxn id="12" idx="1"/>
          </p:cNvCxnSpPr>
          <p:nvPr/>
        </p:nvCxnSpPr>
        <p:spPr>
          <a:xfrm>
            <a:off x="7239405" y="3293412"/>
            <a:ext cx="1696227" cy="79082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C340D-6EF8-1D4F-9AF1-2F14F4C7D06F}"/>
              </a:ext>
            </a:extLst>
          </p:cNvPr>
          <p:cNvCxnSpPr>
            <a:cxnSpLocks/>
            <a:stCxn id="15" idx="6"/>
            <a:endCxn id="12" idx="2"/>
          </p:cNvCxnSpPr>
          <p:nvPr/>
        </p:nvCxnSpPr>
        <p:spPr>
          <a:xfrm>
            <a:off x="7295260" y="4211519"/>
            <a:ext cx="158765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4F21F4B-CB8D-9146-8F2A-CE1F1C0C50D8}"/>
              </a:ext>
            </a:extLst>
          </p:cNvPr>
          <p:cNvSpPr/>
          <p:nvPr/>
        </p:nvSpPr>
        <p:spPr>
          <a:xfrm>
            <a:off x="6935260" y="4031519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EAD5C3-916B-3C4A-8959-896B4CBD58C3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7305652" y="4338798"/>
            <a:ext cx="1629980" cy="81785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2472E9-0189-354D-ABC5-C3A2B9376354}"/>
              </a:ext>
            </a:extLst>
          </p:cNvPr>
          <p:cNvSpPr/>
          <p:nvPr/>
        </p:nvSpPr>
        <p:spPr>
          <a:xfrm>
            <a:off x="7747513" y="4076453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720ED5B-633A-6548-B825-33A9A359875C}"/>
              </a:ext>
            </a:extLst>
          </p:cNvPr>
          <p:cNvSpPr/>
          <p:nvPr/>
        </p:nvSpPr>
        <p:spPr>
          <a:xfrm rot="1724813">
            <a:off x="7807599" y="3482108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5FFD381-AE84-AF4C-8491-062F18289A78}"/>
              </a:ext>
            </a:extLst>
          </p:cNvPr>
          <p:cNvCxnSpPr>
            <a:cxnSpLocks/>
            <a:stCxn id="12" idx="7"/>
            <a:endCxn id="81" idx="2"/>
          </p:cNvCxnSpPr>
          <p:nvPr/>
        </p:nvCxnSpPr>
        <p:spPr>
          <a:xfrm flipV="1">
            <a:off x="9190190" y="3370583"/>
            <a:ext cx="1495950" cy="71365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B85FB012-1C2C-D84D-AA2A-B3E217B9662F}"/>
              </a:ext>
            </a:extLst>
          </p:cNvPr>
          <p:cNvSpPr/>
          <p:nvPr/>
        </p:nvSpPr>
        <p:spPr>
          <a:xfrm>
            <a:off x="10686140" y="3190583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FDDFEFA-DDD5-3546-9899-4B0696D1321D}"/>
              </a:ext>
            </a:extLst>
          </p:cNvPr>
          <p:cNvCxnSpPr>
            <a:cxnSpLocks/>
            <a:stCxn id="12" idx="5"/>
            <a:endCxn id="85" idx="2"/>
          </p:cNvCxnSpPr>
          <p:nvPr/>
        </p:nvCxnSpPr>
        <p:spPr>
          <a:xfrm>
            <a:off x="9190190" y="4338798"/>
            <a:ext cx="1495950" cy="6222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89E4220-99B8-E843-8E3D-B01D61FD969B}"/>
              </a:ext>
            </a:extLst>
          </p:cNvPr>
          <p:cNvSpPr/>
          <p:nvPr/>
        </p:nvSpPr>
        <p:spPr>
          <a:xfrm>
            <a:off x="10686140" y="4781010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29D4C9D-C1E9-F944-A9CF-FE9E5E15E32F}"/>
              </a:ext>
            </a:extLst>
          </p:cNvPr>
          <p:cNvSpPr/>
          <p:nvPr/>
        </p:nvSpPr>
        <p:spPr>
          <a:xfrm rot="19870125">
            <a:off x="7869114" y="4670867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3B1F5B3-757E-C947-AA7C-BF8656A40A6D}"/>
              </a:ext>
            </a:extLst>
          </p:cNvPr>
          <p:cNvSpPr/>
          <p:nvPr/>
        </p:nvSpPr>
        <p:spPr>
          <a:xfrm rot="19704134">
            <a:off x="9499094" y="3704829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FB2B46F-97AC-3344-8A55-F583B99C78EC}"/>
              </a:ext>
            </a:extLst>
          </p:cNvPr>
          <p:cNvSpPr/>
          <p:nvPr/>
        </p:nvSpPr>
        <p:spPr>
          <a:xfrm rot="1967054">
            <a:off x="9445988" y="4404066"/>
            <a:ext cx="255450" cy="27013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6466E23-E8A0-6E4C-B1C2-EBDD59CEAD25}"/>
              </a:ext>
            </a:extLst>
          </p:cNvPr>
          <p:cNvSpPr/>
          <p:nvPr/>
        </p:nvSpPr>
        <p:spPr>
          <a:xfrm rot="21581592">
            <a:off x="8174587" y="4085604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69A1282-90CC-6E4E-9FCF-F2E0FFEF00C9}"/>
              </a:ext>
            </a:extLst>
          </p:cNvPr>
          <p:cNvSpPr/>
          <p:nvPr/>
        </p:nvSpPr>
        <p:spPr>
          <a:xfrm rot="19954085">
            <a:off x="8249146" y="4490950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05" name="Rectangle: Rounded Corners 14">
            <a:extLst>
              <a:ext uri="{FF2B5EF4-FFF2-40B4-BE49-F238E27FC236}">
                <a16:creationId xmlns:a16="http://schemas.microsoft.com/office/drawing/2014/main" id="{799A5DC0-E4B7-7E41-9FB5-9D5BB53D46F6}"/>
              </a:ext>
            </a:extLst>
          </p:cNvPr>
          <p:cNvSpPr/>
          <p:nvPr/>
        </p:nvSpPr>
        <p:spPr>
          <a:xfrm>
            <a:off x="9004536" y="3919897"/>
            <a:ext cx="169322" cy="2533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110" name="Rectangle: Rounded Corners 14">
            <a:extLst>
              <a:ext uri="{FF2B5EF4-FFF2-40B4-BE49-F238E27FC236}">
                <a16:creationId xmlns:a16="http://schemas.microsoft.com/office/drawing/2014/main" id="{2EB3C714-81C1-B849-B6DC-928CAEF12CC7}"/>
              </a:ext>
            </a:extLst>
          </p:cNvPr>
          <p:cNvSpPr/>
          <p:nvPr/>
        </p:nvSpPr>
        <p:spPr>
          <a:xfrm>
            <a:off x="9195214" y="3919897"/>
            <a:ext cx="169322" cy="25332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088DB6F-653D-4C4A-B410-498D33650EAA}"/>
              </a:ext>
            </a:extLst>
          </p:cNvPr>
          <p:cNvSpPr/>
          <p:nvPr/>
        </p:nvSpPr>
        <p:spPr>
          <a:xfrm>
            <a:off x="10152226" y="5215725"/>
            <a:ext cx="1450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Dependents</a:t>
            </a:r>
            <a:endParaRPr lang="en-US" sz="2000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36036CF-8C6B-584F-9C8F-401DF06E7645}"/>
              </a:ext>
            </a:extLst>
          </p:cNvPr>
          <p:cNvSpPr/>
          <p:nvPr/>
        </p:nvSpPr>
        <p:spPr>
          <a:xfrm>
            <a:off x="8503724" y="4830341"/>
            <a:ext cx="11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Operator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8729E88-CBF1-A04B-AD6D-37044DE84964}"/>
              </a:ext>
            </a:extLst>
          </p:cNvPr>
          <p:cNvSpPr/>
          <p:nvPr/>
        </p:nvSpPr>
        <p:spPr>
          <a:xfrm>
            <a:off x="6627089" y="5394402"/>
            <a:ext cx="970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Parents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2B67AEA-2EBF-CB48-8BCC-B6474EDC454C}"/>
              </a:ext>
            </a:extLst>
          </p:cNvPr>
          <p:cNvSpPr/>
          <p:nvPr/>
        </p:nvSpPr>
        <p:spPr>
          <a:xfrm rot="19954085">
            <a:off x="7489083" y="4868329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C71AD97-E23F-9442-912C-96846989BB40}"/>
              </a:ext>
            </a:extLst>
          </p:cNvPr>
          <p:cNvSpPr/>
          <p:nvPr/>
        </p:nvSpPr>
        <p:spPr>
          <a:xfrm>
            <a:off x="7399810" y="4076453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08C292A-4C5C-6B43-9700-C0015CA53E01}"/>
              </a:ext>
            </a:extLst>
          </p:cNvPr>
          <p:cNvSpPr/>
          <p:nvPr/>
        </p:nvSpPr>
        <p:spPr>
          <a:xfrm rot="1840869">
            <a:off x="7477016" y="3312650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6" grpId="0" animBg="1"/>
      <p:bldP spid="92" grpId="0" animBg="1"/>
      <p:bldP spid="93" grpId="0" animBg="1"/>
      <p:bldP spid="94" grpId="0" animBg="1"/>
      <p:bldP spid="115" grpId="0" animBg="1"/>
      <p:bldP spid="116" grpId="0" animBg="1"/>
      <p:bldP spid="1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13F653C-14A7-2B4B-B85B-D884C725BD6C}"/>
              </a:ext>
            </a:extLst>
          </p:cNvPr>
          <p:cNvSpPr/>
          <p:nvPr/>
        </p:nvSpPr>
        <p:spPr>
          <a:xfrm>
            <a:off x="4561523" y="542734"/>
            <a:ext cx="2213350" cy="72834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0864ABF-4DFB-4DE7-BB24-CCD234CA1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41" y="1932117"/>
            <a:ext cx="5388029" cy="47893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C40E1B-6507-9942-9DC9-88BD6C991203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Problem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53FC1-C218-5E48-BA74-A5C3AA8084CA}"/>
              </a:ext>
            </a:extLst>
          </p:cNvPr>
          <p:cNvSpPr txBox="1"/>
          <p:nvPr/>
        </p:nvSpPr>
        <p:spPr>
          <a:xfrm>
            <a:off x="4582025" y="542734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Gill Sans" charset="0"/>
                <a:cs typeface="Gill Sans" charset="0"/>
              </a:rPr>
              <a:t>Production</a:t>
            </a:r>
            <a:r>
              <a:rPr lang="en-US" sz="3600" dirty="0">
                <a:ea typeface="Gill Sans" charset="0"/>
                <a:cs typeface="Gill Sans" charset="0"/>
              </a:rPr>
              <a:t> ingestion workloads shows large variability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4B061C-E9EB-AB4C-8DAD-F0B7DFBECACD}"/>
              </a:ext>
            </a:extLst>
          </p:cNvPr>
          <p:cNvSpPr/>
          <p:nvPr/>
        </p:nvSpPr>
        <p:spPr>
          <a:xfrm>
            <a:off x="7458955" y="2297411"/>
            <a:ext cx="473459" cy="3760488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47FAAF-5417-BE4A-978B-C0111B12D50F}"/>
              </a:ext>
            </a:extLst>
          </p:cNvPr>
          <p:cNvSpPr/>
          <p:nvPr/>
        </p:nvSpPr>
        <p:spPr>
          <a:xfrm>
            <a:off x="8018330" y="2287020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&gt;10 millions</a:t>
            </a:r>
          </a:p>
        </p:txBody>
      </p:sp>
      <p:sp>
        <p:nvSpPr>
          <p:cNvPr id="32" name="Slide Number Placeholder 21">
            <a:extLst>
              <a:ext uri="{FF2B5EF4-FFF2-40B4-BE49-F238E27FC236}">
                <a16:creationId xmlns:a16="http://schemas.microsoft.com/office/drawing/2014/main" id="{A07799B9-2EEB-7E47-B629-343DF087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3</a:t>
            </a:fld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DFC11E-3DCB-D442-8A61-FE10B00F9CA7}"/>
              </a:ext>
            </a:extLst>
          </p:cNvPr>
          <p:cNvSpPr/>
          <p:nvPr/>
        </p:nvSpPr>
        <p:spPr>
          <a:xfrm>
            <a:off x="4211019" y="3106804"/>
            <a:ext cx="4080926" cy="1957064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B8E517-8201-4040-B801-C8855DE1B027}"/>
              </a:ext>
            </a:extLst>
          </p:cNvPr>
          <p:cNvSpPr/>
          <p:nvPr/>
        </p:nvSpPr>
        <p:spPr>
          <a:xfrm>
            <a:off x="8377165" y="3854503"/>
            <a:ext cx="27633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 common pattern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A63CCA-0100-6C4D-A253-7859E61E65B9}"/>
              </a:ext>
            </a:extLst>
          </p:cNvPr>
          <p:cNvSpPr/>
          <p:nvPr/>
        </p:nvSpPr>
        <p:spPr>
          <a:xfrm>
            <a:off x="6166793" y="2197457"/>
            <a:ext cx="473459" cy="3850051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6A6A5-C347-374E-8F3A-C6F6679D0A8B}"/>
              </a:ext>
            </a:extLst>
          </p:cNvPr>
          <p:cNvSpPr/>
          <p:nvPr/>
        </p:nvSpPr>
        <p:spPr>
          <a:xfrm>
            <a:off x="2982546" y="2767884"/>
            <a:ext cx="400162" cy="2760080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8D3BC-0AB5-B548-A3B7-79A38BFC8A4D}"/>
              </a:ext>
            </a:extLst>
          </p:cNvPr>
          <p:cNvSpPr txBox="1"/>
          <p:nvPr/>
        </p:nvSpPr>
        <p:spPr>
          <a:xfrm rot="16200000">
            <a:off x="1107481" y="4045663"/>
            <a:ext cx="3864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Variability of Event Count (minute)</a:t>
            </a:r>
          </a:p>
        </p:txBody>
      </p:sp>
    </p:spTree>
    <p:extLst>
      <p:ext uri="{BB962C8B-B14F-4D97-AF65-F5344CB8AC3E}">
        <p14:creationId xmlns:p14="http://schemas.microsoft.com/office/powerpoint/2010/main" val="436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3" grpId="0" animBg="1"/>
      <p:bldP spid="16" grpId="0"/>
      <p:bldP spid="2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C40E1B-6507-9942-9DC9-88BD6C991203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Problem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2" name="Slide Number Placeholder 21">
            <a:extLst>
              <a:ext uri="{FF2B5EF4-FFF2-40B4-BE49-F238E27FC236}">
                <a16:creationId xmlns:a16="http://schemas.microsoft.com/office/drawing/2014/main" id="{A07799B9-2EEB-7E47-B629-343DF087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4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3AC0A-D810-A244-9408-A911D0C8D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1" y="1980462"/>
            <a:ext cx="5297397" cy="470879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FFB278A-46B6-EC42-A7C9-B7DAEC6AFDA9}"/>
              </a:ext>
            </a:extLst>
          </p:cNvPr>
          <p:cNvSpPr/>
          <p:nvPr/>
        </p:nvSpPr>
        <p:spPr>
          <a:xfrm>
            <a:off x="3994099" y="2161310"/>
            <a:ext cx="4056889" cy="2285999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8FFBD-48C6-154E-AAD5-9BDD1295FDFF}"/>
              </a:ext>
            </a:extLst>
          </p:cNvPr>
          <p:cNvSpPr/>
          <p:nvPr/>
        </p:nvSpPr>
        <p:spPr>
          <a:xfrm>
            <a:off x="4723031" y="4800600"/>
            <a:ext cx="2515556" cy="1330036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41B44-A1F8-7F4C-9E59-B8B070BC993D}"/>
              </a:ext>
            </a:extLst>
          </p:cNvPr>
          <p:cNvSpPr/>
          <p:nvPr/>
        </p:nvSpPr>
        <p:spPr>
          <a:xfrm>
            <a:off x="7256824" y="5372038"/>
            <a:ext cx="187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~ 0.1 millions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798CED-DF1D-804E-92FA-686ADDFEB3D2}"/>
              </a:ext>
            </a:extLst>
          </p:cNvPr>
          <p:cNvSpPr/>
          <p:nvPr/>
        </p:nvSpPr>
        <p:spPr>
          <a:xfrm>
            <a:off x="8189722" y="3073476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~ 10 millions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65FDE-71CB-044B-B0FF-5C0B994EAD35}"/>
              </a:ext>
            </a:extLst>
          </p:cNvPr>
          <p:cNvSpPr txBox="1"/>
          <p:nvPr/>
        </p:nvSpPr>
        <p:spPr>
          <a:xfrm>
            <a:off x="4582025" y="542734"/>
            <a:ext cx="677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High-degree data skew is common in real-world queries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CA162F-669B-DE48-8F43-799B4629FE6B}"/>
              </a:ext>
            </a:extLst>
          </p:cNvPr>
          <p:cNvSpPr/>
          <p:nvPr/>
        </p:nvSpPr>
        <p:spPr>
          <a:xfrm>
            <a:off x="2738118" y="2776622"/>
            <a:ext cx="618145" cy="2760080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EF8A3-3447-9A41-B59F-59DC47215534}"/>
              </a:ext>
            </a:extLst>
          </p:cNvPr>
          <p:cNvSpPr txBox="1"/>
          <p:nvPr/>
        </p:nvSpPr>
        <p:spPr>
          <a:xfrm rot="16200000">
            <a:off x="1769330" y="3956608"/>
            <a:ext cx="2448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Event Count (minute)</a:t>
            </a:r>
          </a:p>
        </p:txBody>
      </p:sp>
    </p:spTree>
    <p:extLst>
      <p:ext uri="{BB962C8B-B14F-4D97-AF65-F5344CB8AC3E}">
        <p14:creationId xmlns:p14="http://schemas.microsoft.com/office/powerpoint/2010/main" val="35271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 animBg="1"/>
      <p:bldP spid="14" grpId="0"/>
      <p:bldP spid="1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F9DC226-6668-0A4A-B6E4-6B8EAFDA85A8}"/>
              </a:ext>
            </a:extLst>
          </p:cNvPr>
          <p:cNvSpPr/>
          <p:nvPr/>
        </p:nvSpPr>
        <p:spPr>
          <a:xfrm>
            <a:off x="4528324" y="581771"/>
            <a:ext cx="4635617" cy="72834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D17CEC-EE30-4140-AB8A-EC0FDA83B6BF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Goals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5AB93B-1BE4-B641-BAC9-D012EFD62B11}"/>
              </a:ext>
            </a:extLst>
          </p:cNvPr>
          <p:cNvSpPr txBox="1"/>
          <p:nvPr/>
        </p:nvSpPr>
        <p:spPr>
          <a:xfrm>
            <a:off x="4582025" y="652835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Gill Sans" charset="0"/>
                <a:cs typeface="Gill Sans" charset="0"/>
              </a:rPr>
              <a:t>Scalability and flexibility</a:t>
            </a:r>
            <a:r>
              <a:rPr lang="en-US" sz="3600" dirty="0">
                <a:ea typeface="Gill Sans" charset="0"/>
                <a:cs typeface="Gill Sans" charset="0"/>
              </a:rPr>
              <a:t> are keys to control plane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9" name="Slide Number Placeholder 21">
            <a:extLst>
              <a:ext uri="{FF2B5EF4-FFF2-40B4-BE49-F238E27FC236}">
                <a16:creationId xmlns:a16="http://schemas.microsoft.com/office/drawing/2014/main" id="{BDDFCA49-8403-4740-B49A-B2CEE8CB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5</a:t>
            </a:fld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DE45F3-5642-A449-93F0-9BECFBFB12ED}"/>
              </a:ext>
            </a:extLst>
          </p:cNvPr>
          <p:cNvSpPr txBox="1"/>
          <p:nvPr/>
        </p:nvSpPr>
        <p:spPr>
          <a:xfrm>
            <a:off x="399132" y="2260735"/>
            <a:ext cx="4575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Global consistency</a:t>
            </a:r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Consistent distributed state updates through </a:t>
            </a:r>
            <a:r>
              <a:rPr lang="en-US" sz="2000" b="1" dirty="0">
                <a:ea typeface="Verdana" panose="020B0604030504040204" pitchFamily="34" charset="0"/>
                <a:cs typeface="Consolas" panose="020B0609020204030204" pitchFamily="49" charset="0"/>
              </a:rPr>
              <a:t>barriers</a:t>
            </a:r>
          </a:p>
          <a:p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cs typeface="Gill Sans" charset="0"/>
              </a:rPr>
              <a:t>Low data plane overhead</a:t>
            </a:r>
          </a:p>
          <a:p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cs typeface="Gill Sans" charset="0"/>
              </a:rPr>
              <a:t>Programmability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Verdana" panose="020B0604030504040204" pitchFamily="34" charset="0"/>
                <a:cs typeface="Consolas" panose="020B0609020204030204" pitchFamily="49" charset="0"/>
              </a:rPr>
              <a:t>Individual</a:t>
            </a: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 user service requirements and resource constraints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857FA8-88EB-9247-875E-9946AEBCEF56}"/>
              </a:ext>
            </a:extLst>
          </p:cNvPr>
          <p:cNvSpPr/>
          <p:nvPr/>
        </p:nvSpPr>
        <p:spPr>
          <a:xfrm>
            <a:off x="5852160" y="2127735"/>
            <a:ext cx="5501640" cy="6283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 plane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3E1692-A097-4D45-9DFE-E02C6943B710}"/>
              </a:ext>
            </a:extLst>
          </p:cNvPr>
          <p:cNvSpPr/>
          <p:nvPr/>
        </p:nvSpPr>
        <p:spPr>
          <a:xfrm>
            <a:off x="5852160" y="3436747"/>
            <a:ext cx="5501640" cy="27139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BDA00-5B5D-B74D-99E7-DD227B7035F7}"/>
              </a:ext>
            </a:extLst>
          </p:cNvPr>
          <p:cNvSpPr/>
          <p:nvPr/>
        </p:nvSpPr>
        <p:spPr>
          <a:xfrm>
            <a:off x="7674042" y="3889347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C60C1-F753-764B-9767-E699D806712B}"/>
              </a:ext>
            </a:extLst>
          </p:cNvPr>
          <p:cNvSpPr/>
          <p:nvPr/>
        </p:nvSpPr>
        <p:spPr>
          <a:xfrm>
            <a:off x="7521642" y="3736947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FCE8C-45DB-B043-97CD-6437EF6C58E9}"/>
              </a:ext>
            </a:extLst>
          </p:cNvPr>
          <p:cNvSpPr/>
          <p:nvPr/>
        </p:nvSpPr>
        <p:spPr>
          <a:xfrm>
            <a:off x="7369242" y="3584547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84100F-0EA9-C042-B7E1-1BA9AA035ACC}"/>
              </a:ext>
            </a:extLst>
          </p:cNvPr>
          <p:cNvSpPr/>
          <p:nvPr/>
        </p:nvSpPr>
        <p:spPr>
          <a:xfrm>
            <a:off x="7676031" y="3701261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9F915E-7B2B-2349-9CB9-BCD2CD00A93F}"/>
              </a:ext>
            </a:extLst>
          </p:cNvPr>
          <p:cNvSpPr/>
          <p:nvPr/>
        </p:nvSpPr>
        <p:spPr>
          <a:xfrm>
            <a:off x="7679071" y="5269260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910FB1-A140-0241-B7F6-BB7E27C74010}"/>
              </a:ext>
            </a:extLst>
          </p:cNvPr>
          <p:cNvSpPr/>
          <p:nvPr/>
        </p:nvSpPr>
        <p:spPr>
          <a:xfrm>
            <a:off x="8781081" y="4728879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6A9E2D-A67E-CB4E-93D3-296FDF933E8A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7983310" y="4008540"/>
            <a:ext cx="850492" cy="77306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B69B4F-D841-5D42-B09C-0B40C830D951}"/>
              </a:ext>
            </a:extLst>
          </p:cNvPr>
          <p:cNvCxnSpPr>
            <a:cxnSpLocks/>
            <a:stCxn id="19" idx="6"/>
            <a:endCxn id="16" idx="2"/>
          </p:cNvCxnSpPr>
          <p:nvPr/>
        </p:nvCxnSpPr>
        <p:spPr>
          <a:xfrm>
            <a:off x="8025353" y="4631642"/>
            <a:ext cx="755728" cy="27723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FD55B32-C07A-514E-9C7A-9943C0CFC993}"/>
              </a:ext>
            </a:extLst>
          </p:cNvPr>
          <p:cNvSpPr/>
          <p:nvPr/>
        </p:nvSpPr>
        <p:spPr>
          <a:xfrm>
            <a:off x="7665353" y="4451642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E7D7C2-3AA7-E54A-8DAD-2ACF03F18FA2}"/>
              </a:ext>
            </a:extLst>
          </p:cNvPr>
          <p:cNvCxnSpPr>
            <a:cxnSpLocks/>
            <a:stCxn id="15" idx="6"/>
            <a:endCxn id="16" idx="3"/>
          </p:cNvCxnSpPr>
          <p:nvPr/>
        </p:nvCxnSpPr>
        <p:spPr>
          <a:xfrm flipV="1">
            <a:off x="8039071" y="5036158"/>
            <a:ext cx="794731" cy="41310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71DC1E-53ED-0E4F-A132-E36271E7E7AC}"/>
              </a:ext>
            </a:extLst>
          </p:cNvPr>
          <p:cNvCxnSpPr>
            <a:cxnSpLocks/>
          </p:cNvCxnSpPr>
          <p:nvPr/>
        </p:nvCxnSpPr>
        <p:spPr>
          <a:xfrm>
            <a:off x="6802404" y="3882695"/>
            <a:ext cx="86294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EFB9C5-4A60-9A43-BD7C-47861D36F150}"/>
              </a:ext>
            </a:extLst>
          </p:cNvPr>
          <p:cNvCxnSpPr>
            <a:cxnSpLocks/>
          </p:cNvCxnSpPr>
          <p:nvPr/>
        </p:nvCxnSpPr>
        <p:spPr>
          <a:xfrm>
            <a:off x="6802404" y="4633076"/>
            <a:ext cx="85227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24EE05-1E76-8242-949F-33977F73314E}"/>
              </a:ext>
            </a:extLst>
          </p:cNvPr>
          <p:cNvCxnSpPr>
            <a:cxnSpLocks/>
          </p:cNvCxnSpPr>
          <p:nvPr/>
        </p:nvCxnSpPr>
        <p:spPr>
          <a:xfrm>
            <a:off x="6802404" y="5450694"/>
            <a:ext cx="86598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647A5A3-DCEB-1B42-8D2E-731BB812E595}"/>
              </a:ext>
            </a:extLst>
          </p:cNvPr>
          <p:cNvSpPr/>
          <p:nvPr/>
        </p:nvSpPr>
        <p:spPr>
          <a:xfrm>
            <a:off x="7899566" y="6194471"/>
            <a:ext cx="152932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/>
              <a:t>Data plane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E5637F-15EC-8940-9209-1009AE818885}"/>
              </a:ext>
            </a:extLst>
          </p:cNvPr>
          <p:cNvSpPr/>
          <p:nvPr/>
        </p:nvSpPr>
        <p:spPr>
          <a:xfrm>
            <a:off x="8219561" y="5651674"/>
            <a:ext cx="17123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Hashing scheme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AA9518-3817-A740-ABBD-59663007D58A}"/>
              </a:ext>
            </a:extLst>
          </p:cNvPr>
          <p:cNvSpPr/>
          <p:nvPr/>
        </p:nvSpPr>
        <p:spPr>
          <a:xfrm>
            <a:off x="8786353" y="4086660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D8CCB6-8732-0241-BEE3-DD2D58AC9BC3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8001439" y="4014639"/>
            <a:ext cx="784914" cy="25202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FE7784C-E5B1-244A-A033-18F9411391C3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8045338" y="4266660"/>
            <a:ext cx="741015" cy="3807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264868-0E7C-B24F-A1B5-C4D5773E7C5C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8067396" y="4266660"/>
            <a:ext cx="718957" cy="112936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>
            <a:extLst>
              <a:ext uri="{FF2B5EF4-FFF2-40B4-BE49-F238E27FC236}">
                <a16:creationId xmlns:a16="http://schemas.microsoft.com/office/drawing/2014/main" id="{1EEAAE84-53DF-6742-BA99-F8A1F70B1C1D}"/>
              </a:ext>
            </a:extLst>
          </p:cNvPr>
          <p:cNvSpPr/>
          <p:nvPr/>
        </p:nvSpPr>
        <p:spPr>
          <a:xfrm>
            <a:off x="7769642" y="2844658"/>
            <a:ext cx="355866" cy="52729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859222CB-8718-9942-8A50-A66B641651BC}"/>
              </a:ext>
            </a:extLst>
          </p:cNvPr>
          <p:cNvSpPr/>
          <p:nvPr/>
        </p:nvSpPr>
        <p:spPr>
          <a:xfrm rot="10800000">
            <a:off x="8981967" y="2844658"/>
            <a:ext cx="355866" cy="52729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F44843-1EB8-B341-904F-075866FEB1A7}"/>
              </a:ext>
            </a:extLst>
          </p:cNvPr>
          <p:cNvSpPr/>
          <p:nvPr/>
        </p:nvSpPr>
        <p:spPr>
          <a:xfrm>
            <a:off x="9547872" y="2979556"/>
            <a:ext cx="1355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Monitoring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872AA7-CF80-BC40-9F23-07BAE6BEFA45}"/>
              </a:ext>
            </a:extLst>
          </p:cNvPr>
          <p:cNvSpPr/>
          <p:nvPr/>
        </p:nvSpPr>
        <p:spPr>
          <a:xfrm>
            <a:off x="5991306" y="2869392"/>
            <a:ext cx="151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Modification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C7BA33-CC95-0447-8C4F-69E4AA19C438}"/>
              </a:ext>
            </a:extLst>
          </p:cNvPr>
          <p:cNvSpPr/>
          <p:nvPr/>
        </p:nvSpPr>
        <p:spPr>
          <a:xfrm rot="21581592">
            <a:off x="7025879" y="4512294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266C68-A911-5E47-81ED-8C250E730B0C}"/>
              </a:ext>
            </a:extLst>
          </p:cNvPr>
          <p:cNvSpPr/>
          <p:nvPr/>
        </p:nvSpPr>
        <p:spPr>
          <a:xfrm rot="21581592">
            <a:off x="7188084" y="3732047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0FF6835-6516-9144-86AB-43751CD9A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613" y="3722706"/>
            <a:ext cx="587508" cy="58750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6B0E7D4-F126-7745-BF28-D0DAC07D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903" y="5414224"/>
            <a:ext cx="587508" cy="5875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21FB92-1660-7842-A7BF-B152D7330273}"/>
              </a:ext>
            </a:extLst>
          </p:cNvPr>
          <p:cNvSpPr/>
          <p:nvPr/>
        </p:nvSpPr>
        <p:spPr>
          <a:xfrm>
            <a:off x="9236765" y="3627410"/>
            <a:ext cx="10297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Topology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2FC497-043B-CF4D-B67D-FADB5030C7C6}"/>
              </a:ext>
            </a:extLst>
          </p:cNvPr>
          <p:cNvCxnSpPr>
            <a:cxnSpLocks/>
          </p:cNvCxnSpPr>
          <p:nvPr/>
        </p:nvCxnSpPr>
        <p:spPr>
          <a:xfrm>
            <a:off x="6562677" y="3539091"/>
            <a:ext cx="4920" cy="2457524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69221A4-74FF-244B-8308-D75CA76F4EB8}"/>
              </a:ext>
            </a:extLst>
          </p:cNvPr>
          <p:cNvSpPr/>
          <p:nvPr/>
        </p:nvSpPr>
        <p:spPr>
          <a:xfrm rot="21581592">
            <a:off x="6066115" y="3737384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227638-5B86-A646-A41F-B5CA2AD4BE62}"/>
              </a:ext>
            </a:extLst>
          </p:cNvPr>
          <p:cNvSpPr/>
          <p:nvPr/>
        </p:nvSpPr>
        <p:spPr>
          <a:xfrm rot="21581592">
            <a:off x="6163896" y="5358447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1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4" grpId="0"/>
      <p:bldP spid="26" grpId="0" animBg="1"/>
      <p:bldP spid="28" grpId="0" animBg="1"/>
      <p:bldP spid="2" grpId="0" animBg="1"/>
      <p:bldP spid="33" grpId="0" animBg="1"/>
      <p:bldP spid="34" grpId="0"/>
      <p:bldP spid="35" grpId="0"/>
      <p:bldP spid="39" grpId="0" animBg="1"/>
      <p:bldP spid="41" grpId="0" animBg="1"/>
      <p:bldP spid="11" grpId="0" animBg="1"/>
      <p:bldP spid="40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52976542-F531-EC46-AD39-6A3B2890498C}"/>
              </a:ext>
            </a:extLst>
          </p:cNvPr>
          <p:cNvSpPr/>
          <p:nvPr/>
        </p:nvSpPr>
        <p:spPr>
          <a:xfrm>
            <a:off x="7282573" y="4024546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ED8468B-5854-0E4C-9C00-9D81D9528BD5}"/>
              </a:ext>
            </a:extLst>
          </p:cNvPr>
          <p:cNvSpPr/>
          <p:nvPr/>
        </p:nvSpPr>
        <p:spPr>
          <a:xfrm>
            <a:off x="7130173" y="3872146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34D47C5-8423-B348-B58F-8C7B863CA726}"/>
              </a:ext>
            </a:extLst>
          </p:cNvPr>
          <p:cNvSpPr/>
          <p:nvPr/>
        </p:nvSpPr>
        <p:spPr>
          <a:xfrm>
            <a:off x="6977773" y="3719746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6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State-of-the-art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F6F683-8187-A944-9FFE-FB512628C2CC}"/>
              </a:ext>
            </a:extLst>
          </p:cNvPr>
          <p:cNvSpPr txBox="1"/>
          <p:nvPr/>
        </p:nvSpPr>
        <p:spPr>
          <a:xfrm>
            <a:off x="4582025" y="652835"/>
            <a:ext cx="677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ill Sans" charset="0"/>
                <a:cs typeface="Gill Sans" charset="0"/>
              </a:rPr>
              <a:t>Continuous monitoring and modification is challenging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9259E4-7AB5-6343-9F67-D8EBA30F13D2}"/>
              </a:ext>
            </a:extLst>
          </p:cNvPr>
          <p:cNvSpPr/>
          <p:nvPr/>
        </p:nvSpPr>
        <p:spPr>
          <a:xfrm>
            <a:off x="6825373" y="3567346"/>
            <a:ext cx="2099248" cy="2152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15079BC-DEE7-C74F-B743-B9A162CFB0F0}"/>
              </a:ext>
            </a:extLst>
          </p:cNvPr>
          <p:cNvCxnSpPr>
            <a:cxnSpLocks/>
            <a:endCxn id="50" idx="2"/>
          </p:cNvCxnSpPr>
          <p:nvPr/>
        </p:nvCxnSpPr>
        <p:spPr>
          <a:xfrm>
            <a:off x="6269213" y="3864060"/>
            <a:ext cx="86294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4F72233-C202-4946-9A64-0256965A38BB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6269213" y="4614441"/>
            <a:ext cx="85227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C25270C-0FBE-674C-A6F1-6BA2F2C0F76C}"/>
              </a:ext>
            </a:extLst>
          </p:cNvPr>
          <p:cNvCxnSpPr>
            <a:cxnSpLocks/>
            <a:endCxn id="51" idx="2"/>
          </p:cNvCxnSpPr>
          <p:nvPr/>
        </p:nvCxnSpPr>
        <p:spPr>
          <a:xfrm>
            <a:off x="6269213" y="5432059"/>
            <a:ext cx="86598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17602387-6F90-6643-A270-65E73B447C2C}"/>
              </a:ext>
            </a:extLst>
          </p:cNvPr>
          <p:cNvSpPr/>
          <p:nvPr/>
        </p:nvSpPr>
        <p:spPr>
          <a:xfrm>
            <a:off x="7132162" y="3684060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31B223A-1897-FB49-87FE-77E32EBAB7C8}"/>
              </a:ext>
            </a:extLst>
          </p:cNvPr>
          <p:cNvSpPr/>
          <p:nvPr/>
        </p:nvSpPr>
        <p:spPr>
          <a:xfrm>
            <a:off x="7135202" y="5252059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ED9874-B7F9-DF4B-A31E-0FD47BA1C943}"/>
              </a:ext>
            </a:extLst>
          </p:cNvPr>
          <p:cNvSpPr/>
          <p:nvPr/>
        </p:nvSpPr>
        <p:spPr>
          <a:xfrm>
            <a:off x="8227235" y="4443690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57E1AFF-3779-534E-BC96-EFE4BB78CD4F}"/>
              </a:ext>
            </a:extLst>
          </p:cNvPr>
          <p:cNvCxnSpPr>
            <a:cxnSpLocks/>
            <a:stCxn id="50" idx="5"/>
            <a:endCxn id="52" idx="1"/>
          </p:cNvCxnSpPr>
          <p:nvPr/>
        </p:nvCxnSpPr>
        <p:spPr>
          <a:xfrm>
            <a:off x="7439441" y="3991339"/>
            <a:ext cx="840515" cy="50507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E8F6A2-70B3-3E4A-80F0-2B278EFA5B7E}"/>
              </a:ext>
            </a:extLst>
          </p:cNvPr>
          <p:cNvCxnSpPr>
            <a:cxnSpLocks/>
            <a:stCxn id="58" idx="6"/>
            <a:endCxn id="52" idx="2"/>
          </p:cNvCxnSpPr>
          <p:nvPr/>
        </p:nvCxnSpPr>
        <p:spPr>
          <a:xfrm>
            <a:off x="7481484" y="4614441"/>
            <a:ext cx="745751" cy="92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0996B61-7E30-F647-BE69-E12F3BFE3F22}"/>
              </a:ext>
            </a:extLst>
          </p:cNvPr>
          <p:cNvSpPr/>
          <p:nvPr/>
        </p:nvSpPr>
        <p:spPr>
          <a:xfrm>
            <a:off x="7121484" y="4434441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C4A511E-AAD8-7C4B-8EE5-F7C752FCF29A}"/>
              </a:ext>
            </a:extLst>
          </p:cNvPr>
          <p:cNvCxnSpPr>
            <a:cxnSpLocks/>
            <a:stCxn id="51" idx="6"/>
            <a:endCxn id="52" idx="3"/>
          </p:cNvCxnSpPr>
          <p:nvPr/>
        </p:nvCxnSpPr>
        <p:spPr>
          <a:xfrm flipV="1">
            <a:off x="7495202" y="4750969"/>
            <a:ext cx="784754" cy="68109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6DF8455-FABD-914B-8ED7-3A008C828383}"/>
              </a:ext>
            </a:extLst>
          </p:cNvPr>
          <p:cNvSpPr txBox="1"/>
          <p:nvPr/>
        </p:nvSpPr>
        <p:spPr>
          <a:xfrm>
            <a:off x="416873" y="2182012"/>
            <a:ext cx="43672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High modification cost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ea typeface="Gill Sans" charset="0"/>
                <a:cs typeface="Gill Sans" charset="0"/>
              </a:rPr>
              <a:t>Flink</a:t>
            </a:r>
            <a:r>
              <a:rPr lang="en-US" altLang="zh-CN" sz="2000" dirty="0">
                <a:ea typeface="Gill Sans" charset="0"/>
                <a:cs typeface="Gill Sans" charset="0"/>
              </a:rPr>
              <a:t> and Storm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Gill Sans" charset="0"/>
                <a:cs typeface="Gill Sans" charset="0"/>
              </a:rPr>
              <a:t>Freezing-the-world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Gill Sans" charset="0"/>
                <a:cs typeface="Gill Sans" charset="0"/>
              </a:rPr>
              <a:t>Drizzle [SOSP’17] and Spark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Gill Sans" charset="0"/>
                <a:cs typeface="Gill Sans" charset="0"/>
              </a:rPr>
              <a:t>Modifications on barriers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olas" panose="020B0609020204030204" pitchFamily="49" charset="0"/>
              <a:ea typeface="Verdana" panose="020B0604030504040204" pitchFamily="34" charset="0"/>
              <a:cs typeface="Gill Sans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Centralized masters</a:t>
            </a:r>
          </a:p>
          <a:p>
            <a:endParaRPr lang="en-US" sz="2000" dirty="0">
              <a:ea typeface="Gill Sans" charset="0"/>
              <a:cs typeface="Gill Sans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Limited extensibility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8BF887E-D2E9-B14C-82A9-CB6111A03A46}"/>
              </a:ext>
            </a:extLst>
          </p:cNvPr>
          <p:cNvSpPr/>
          <p:nvPr/>
        </p:nvSpPr>
        <p:spPr>
          <a:xfrm>
            <a:off x="5165908" y="3481728"/>
            <a:ext cx="977332" cy="2238342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D2D426A-B10C-4745-847E-A0987FADA76E}"/>
              </a:ext>
            </a:extLst>
          </p:cNvPr>
          <p:cNvSpPr/>
          <p:nvPr/>
        </p:nvSpPr>
        <p:spPr>
          <a:xfrm>
            <a:off x="4965459" y="5837729"/>
            <a:ext cx="234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High cost in latency and availability</a:t>
            </a:r>
          </a:p>
        </p:txBody>
      </p:sp>
      <p:pic>
        <p:nvPicPr>
          <p:cNvPr id="67" name="Picture 2" descr="http://images.clipartpanda.com/server-clipart-RTGK5rgTL.png">
            <a:extLst>
              <a:ext uri="{FF2B5EF4-FFF2-40B4-BE49-F238E27FC236}">
                <a16:creationId xmlns:a16="http://schemas.microsoft.com/office/drawing/2014/main" id="{1207A3CE-B78E-8345-960E-0C58174A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73" y="2120470"/>
            <a:ext cx="377824" cy="584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9E12E71-CFEA-C04B-8556-85425B1E5552}"/>
              </a:ext>
            </a:extLst>
          </p:cNvPr>
          <p:cNvSpPr/>
          <p:nvPr/>
        </p:nvSpPr>
        <p:spPr>
          <a:xfrm>
            <a:off x="8677100" y="5487269"/>
            <a:ext cx="867622" cy="849682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2FA359-3964-9C45-92F3-4424523C1ACD}"/>
              </a:ext>
            </a:extLst>
          </p:cNvPr>
          <p:cNvSpPr/>
          <p:nvPr/>
        </p:nvSpPr>
        <p:spPr>
          <a:xfrm>
            <a:off x="9364082" y="4723659"/>
            <a:ext cx="2710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Constant scheduling overhead and delay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236A39D-78E7-5448-B3E9-4FE3CB032B4D}"/>
              </a:ext>
            </a:extLst>
          </p:cNvPr>
          <p:cNvSpPr/>
          <p:nvPr/>
        </p:nvSpPr>
        <p:spPr>
          <a:xfrm>
            <a:off x="7439441" y="2019372"/>
            <a:ext cx="1061376" cy="817468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E60C8D0-9C52-0242-BF0C-5F88F30FA724}"/>
              </a:ext>
            </a:extLst>
          </p:cNvPr>
          <p:cNvSpPr/>
          <p:nvPr/>
        </p:nvSpPr>
        <p:spPr>
          <a:xfrm rot="21581592">
            <a:off x="5328125" y="4530104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A74D02C-CAF1-D246-98CB-83EE1E36C805}"/>
              </a:ext>
            </a:extLst>
          </p:cNvPr>
          <p:cNvSpPr/>
          <p:nvPr/>
        </p:nvSpPr>
        <p:spPr>
          <a:xfrm rot="21581592">
            <a:off x="5728213" y="4530104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51D8A90-E6C3-9042-AA01-E87878A41CDA}"/>
              </a:ext>
            </a:extLst>
          </p:cNvPr>
          <p:cNvSpPr/>
          <p:nvPr/>
        </p:nvSpPr>
        <p:spPr>
          <a:xfrm rot="21581592">
            <a:off x="5744121" y="5291010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D861269-0C16-F146-9C9C-540B30CE8F2B}"/>
              </a:ext>
            </a:extLst>
          </p:cNvPr>
          <p:cNvSpPr/>
          <p:nvPr/>
        </p:nvSpPr>
        <p:spPr>
          <a:xfrm rot="21581592">
            <a:off x="6739340" y="5282994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2D5576-9C4E-E84C-93D2-84A57ABA6AAE}"/>
              </a:ext>
            </a:extLst>
          </p:cNvPr>
          <p:cNvCxnSpPr>
            <a:cxnSpLocks/>
          </p:cNvCxnSpPr>
          <p:nvPr/>
        </p:nvCxnSpPr>
        <p:spPr>
          <a:xfrm>
            <a:off x="6436246" y="3429489"/>
            <a:ext cx="4920" cy="245752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7B0E009-0D96-FD47-B8EF-87C832559AE1}"/>
              </a:ext>
            </a:extLst>
          </p:cNvPr>
          <p:cNvSpPr/>
          <p:nvPr/>
        </p:nvSpPr>
        <p:spPr>
          <a:xfrm rot="21581592">
            <a:off x="5728213" y="3727946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70A0629-2C35-F14C-904A-1676664534A2}"/>
              </a:ext>
            </a:extLst>
          </p:cNvPr>
          <p:cNvSpPr/>
          <p:nvPr/>
        </p:nvSpPr>
        <p:spPr>
          <a:xfrm rot="2340707">
            <a:off x="7651609" y="3978330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E8DFA5-91CA-A740-B62E-4B89C6EBB572}"/>
              </a:ext>
            </a:extLst>
          </p:cNvPr>
          <p:cNvSpPr/>
          <p:nvPr/>
        </p:nvSpPr>
        <p:spPr>
          <a:xfrm rot="21581592">
            <a:off x="7722535" y="4461773"/>
            <a:ext cx="255450" cy="27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CF1E1E9F-23FD-5F47-A060-4678D6D9684E}"/>
              </a:ext>
            </a:extLst>
          </p:cNvPr>
          <p:cNvSpPr/>
          <p:nvPr/>
        </p:nvSpPr>
        <p:spPr>
          <a:xfrm>
            <a:off x="7547374" y="2954870"/>
            <a:ext cx="355866" cy="52729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3331934F-1F85-F944-A5AD-B4AF31EFE479}"/>
              </a:ext>
            </a:extLst>
          </p:cNvPr>
          <p:cNvSpPr/>
          <p:nvPr/>
        </p:nvSpPr>
        <p:spPr>
          <a:xfrm rot="10800000">
            <a:off x="8048101" y="2954870"/>
            <a:ext cx="355866" cy="52729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70" grpId="0" animBg="1"/>
      <p:bldP spid="71" grpId="0"/>
      <p:bldP spid="72" grpId="0" animBg="1"/>
      <p:bldP spid="74" grpId="0" animBg="1"/>
      <p:bldP spid="76" grpId="0" animBg="1"/>
      <p:bldP spid="77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1F1B9BD-57CF-2C4F-9ECD-AC322EA02A75}"/>
              </a:ext>
            </a:extLst>
          </p:cNvPr>
          <p:cNvSpPr/>
          <p:nvPr/>
        </p:nvSpPr>
        <p:spPr>
          <a:xfrm>
            <a:off x="4531206" y="616042"/>
            <a:ext cx="875045" cy="6529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7F3D065-36F6-8D4B-A407-87F9B58293CF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7105545" y="4946389"/>
            <a:ext cx="338350" cy="734133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C07434F-1615-6647-A1AE-280E151C7C27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7104099" y="3948628"/>
            <a:ext cx="313372" cy="727633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0AB3CF-443A-4ACD-927C-E1310D4A9B94}" type="slidenum">
              <a:rPr lang="en-GB" smtClean="0"/>
              <a:t>7</a:t>
            </a:fld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94099" cy="936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Design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B85D25-F85E-E649-9E66-4D8518F07FD3}"/>
              </a:ext>
            </a:extLst>
          </p:cNvPr>
          <p:cNvSpPr txBox="1"/>
          <p:nvPr/>
        </p:nvSpPr>
        <p:spPr>
          <a:xfrm>
            <a:off x="4582025" y="652835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a typeface="Gill Sans" charset="0"/>
                <a:cs typeface="Gill Sans" charset="0"/>
              </a:rPr>
              <a:t>Chi</a:t>
            </a:r>
            <a:r>
              <a:rPr lang="en-US" sz="3600" dirty="0">
                <a:ea typeface="Gill Sans" charset="0"/>
                <a:cs typeface="Gill Sans" charset="0"/>
              </a:rPr>
              <a:t>  </a:t>
            </a:r>
            <a:r>
              <a:rPr lang="zh-CN" altLang="en-US" sz="3600" dirty="0">
                <a:ea typeface="Gill Sans" charset="0"/>
                <a:cs typeface="Gill Sans" charset="0"/>
              </a:rPr>
              <a:t>     </a:t>
            </a:r>
            <a:r>
              <a:rPr lang="en-US" sz="3600" dirty="0">
                <a:ea typeface="Gill Sans" charset="0"/>
                <a:cs typeface="Gill Sans" charset="0"/>
              </a:rPr>
              <a:t>-: novel control plane that embeds operations in data plane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06D5FD-5108-BB4C-B2AB-B2E32B8A72A2}"/>
              </a:ext>
            </a:extLst>
          </p:cNvPr>
          <p:cNvSpPr txBox="1"/>
          <p:nvPr/>
        </p:nvSpPr>
        <p:spPr>
          <a:xfrm>
            <a:off x="527940" y="2351170"/>
            <a:ext cx="43488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Punctuation as control message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Travelling with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Channel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/>
              </a:solidFill>
              <a:ea typeface="Gill Sans" charset="0"/>
              <a:cs typeface="Gill Sans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Chi novel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Distributed control loops</a:t>
            </a:r>
            <a:endParaRPr lang="en-US" dirty="0"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Non-blocking dataflow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Extensible state machine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F3B06CB-04CE-3D49-93A0-681FD6009B83}"/>
              </a:ext>
            </a:extLst>
          </p:cNvPr>
          <p:cNvCxnSpPr>
            <a:cxnSpLocks/>
            <a:endCxn id="67" idx="2"/>
          </p:cNvCxnSpPr>
          <p:nvPr/>
        </p:nvCxnSpPr>
        <p:spPr>
          <a:xfrm>
            <a:off x="5269708" y="3925251"/>
            <a:ext cx="86294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7879877-FE02-8E40-8858-A96392D93C4D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5269708" y="4808633"/>
            <a:ext cx="85227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E2633B8-5A40-4249-9C3F-7CB1D8CB8C00}"/>
              </a:ext>
            </a:extLst>
          </p:cNvPr>
          <p:cNvCxnSpPr>
            <a:cxnSpLocks/>
            <a:endCxn id="74" idx="2"/>
          </p:cNvCxnSpPr>
          <p:nvPr/>
        </p:nvCxnSpPr>
        <p:spPr>
          <a:xfrm>
            <a:off x="5269708" y="5668919"/>
            <a:ext cx="86598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A7EF6708-D0F3-3B4C-9597-CC09F5744693}"/>
              </a:ext>
            </a:extLst>
          </p:cNvPr>
          <p:cNvSpPr/>
          <p:nvPr/>
        </p:nvSpPr>
        <p:spPr>
          <a:xfrm>
            <a:off x="6132657" y="3745251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FF0A1FE-8E8B-B643-AAC6-D0816EBC6F16}"/>
              </a:ext>
            </a:extLst>
          </p:cNvPr>
          <p:cNvSpPr/>
          <p:nvPr/>
        </p:nvSpPr>
        <p:spPr>
          <a:xfrm>
            <a:off x="6135697" y="5488919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1BA4CB3-1298-C64C-BCDA-C429533B3018}"/>
              </a:ext>
            </a:extLst>
          </p:cNvPr>
          <p:cNvSpPr/>
          <p:nvPr/>
        </p:nvSpPr>
        <p:spPr>
          <a:xfrm>
            <a:off x="7987907" y="4628633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CAA8B26-3121-4F40-91FB-9E441BA85E85}"/>
              </a:ext>
            </a:extLst>
          </p:cNvPr>
          <p:cNvCxnSpPr>
            <a:cxnSpLocks/>
            <a:stCxn id="67" idx="5"/>
            <a:endCxn id="83" idx="1"/>
          </p:cNvCxnSpPr>
          <p:nvPr/>
        </p:nvCxnSpPr>
        <p:spPr>
          <a:xfrm>
            <a:off x="6439936" y="4052530"/>
            <a:ext cx="1600692" cy="62882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B518EAB-52BE-3C47-BAC3-1F384A49F20C}"/>
              </a:ext>
            </a:extLst>
          </p:cNvPr>
          <p:cNvCxnSpPr>
            <a:cxnSpLocks/>
            <a:stCxn id="91" idx="6"/>
            <a:endCxn id="83" idx="2"/>
          </p:cNvCxnSpPr>
          <p:nvPr/>
        </p:nvCxnSpPr>
        <p:spPr>
          <a:xfrm>
            <a:off x="6481979" y="4808633"/>
            <a:ext cx="150592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B28C2098-22C8-5C4F-BDD8-248443F31F14}"/>
              </a:ext>
            </a:extLst>
          </p:cNvPr>
          <p:cNvSpPr/>
          <p:nvPr/>
        </p:nvSpPr>
        <p:spPr>
          <a:xfrm>
            <a:off x="6121979" y="4628633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735754-EB3E-0243-9751-33498D6AC95A}"/>
              </a:ext>
            </a:extLst>
          </p:cNvPr>
          <p:cNvCxnSpPr>
            <a:cxnSpLocks/>
            <a:stCxn id="74" idx="6"/>
            <a:endCxn id="83" idx="3"/>
          </p:cNvCxnSpPr>
          <p:nvPr/>
        </p:nvCxnSpPr>
        <p:spPr>
          <a:xfrm flipV="1">
            <a:off x="6495697" y="4935912"/>
            <a:ext cx="1544931" cy="73300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18957BA-EE6A-9549-9F2C-A3CC1F4AD603}"/>
              </a:ext>
            </a:extLst>
          </p:cNvPr>
          <p:cNvSpPr/>
          <p:nvPr/>
        </p:nvSpPr>
        <p:spPr>
          <a:xfrm rot="19977341">
            <a:off x="7136515" y="5149455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B5CE37D-867B-CD48-BE64-7943DCDB64AF}"/>
              </a:ext>
            </a:extLst>
          </p:cNvPr>
          <p:cNvSpPr/>
          <p:nvPr/>
        </p:nvSpPr>
        <p:spPr>
          <a:xfrm rot="1468560">
            <a:off x="7097816" y="4199157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30E00B1-447F-A34B-B8F3-54E68D66B0F4}"/>
              </a:ext>
            </a:extLst>
          </p:cNvPr>
          <p:cNvSpPr/>
          <p:nvPr/>
        </p:nvSpPr>
        <p:spPr>
          <a:xfrm rot="21581592">
            <a:off x="6977097" y="4676259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292187F-0C36-8C41-94B1-55E65165FC97}"/>
              </a:ext>
            </a:extLst>
          </p:cNvPr>
          <p:cNvSpPr/>
          <p:nvPr/>
        </p:nvSpPr>
        <p:spPr>
          <a:xfrm rot="1480788">
            <a:off x="6783307" y="4062197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3293299-3831-D440-9D35-F37D4246B626}"/>
              </a:ext>
            </a:extLst>
          </p:cNvPr>
          <p:cNvSpPr/>
          <p:nvPr/>
        </p:nvSpPr>
        <p:spPr>
          <a:xfrm rot="21581592">
            <a:off x="7367181" y="4673566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20A92C1-6A2A-DC4F-BDB5-C3C5353171E2}"/>
              </a:ext>
            </a:extLst>
          </p:cNvPr>
          <p:cNvSpPr/>
          <p:nvPr/>
        </p:nvSpPr>
        <p:spPr>
          <a:xfrm>
            <a:off x="7006461" y="2820641"/>
            <a:ext cx="360000" cy="36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3855957-E620-084D-B1C7-F9718978F8DE}"/>
              </a:ext>
            </a:extLst>
          </p:cNvPr>
          <p:cNvCxnSpPr>
            <a:cxnSpLocks/>
          </p:cNvCxnSpPr>
          <p:nvPr/>
        </p:nvCxnSpPr>
        <p:spPr>
          <a:xfrm>
            <a:off x="3670061" y="3119910"/>
            <a:ext cx="14284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6EC24AF4-B06F-AE4B-A6BC-41FE63783E3C}"/>
              </a:ext>
            </a:extLst>
          </p:cNvPr>
          <p:cNvSpPr/>
          <p:nvPr/>
        </p:nvSpPr>
        <p:spPr>
          <a:xfrm>
            <a:off x="3272854" y="2930587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0F951BC-734B-8043-9498-CF454302E29B}"/>
              </a:ext>
            </a:extLst>
          </p:cNvPr>
          <p:cNvSpPr/>
          <p:nvPr/>
        </p:nvSpPr>
        <p:spPr>
          <a:xfrm>
            <a:off x="3943968" y="2986358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17EAC45-10FD-3743-A02F-863320CD71CC}"/>
              </a:ext>
            </a:extLst>
          </p:cNvPr>
          <p:cNvSpPr/>
          <p:nvPr/>
        </p:nvSpPr>
        <p:spPr>
          <a:xfrm>
            <a:off x="5125763" y="2944818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D573914-B7A3-B647-83A8-22760EF3802D}"/>
              </a:ext>
            </a:extLst>
          </p:cNvPr>
          <p:cNvSpPr/>
          <p:nvPr/>
        </p:nvSpPr>
        <p:spPr>
          <a:xfrm>
            <a:off x="4506466" y="2985334"/>
            <a:ext cx="255450" cy="2701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AE0D6-475E-D14B-B110-8BBB5DBC6E6F}"/>
              </a:ext>
            </a:extLst>
          </p:cNvPr>
          <p:cNvSpPr/>
          <p:nvPr/>
        </p:nvSpPr>
        <p:spPr>
          <a:xfrm>
            <a:off x="3350918" y="3299910"/>
            <a:ext cx="1480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Punctuation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804527E-5A6F-3744-B540-C155C45142EF}"/>
              </a:ext>
            </a:extLst>
          </p:cNvPr>
          <p:cNvCxnSpPr>
            <a:cxnSpLocks/>
            <a:stCxn id="101" idx="2"/>
            <a:endCxn id="67" idx="2"/>
          </p:cNvCxnSpPr>
          <p:nvPr/>
        </p:nvCxnSpPr>
        <p:spPr>
          <a:xfrm rot="10800000" flipV="1">
            <a:off x="6132657" y="3000641"/>
            <a:ext cx="873804" cy="924610"/>
          </a:xfrm>
          <a:prstGeom prst="curvedConnector3">
            <a:avLst>
              <a:gd name="adj1" fmla="val 126161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1C69991F-4DAB-BF48-AA01-8C20AD68A5A9}"/>
              </a:ext>
            </a:extLst>
          </p:cNvPr>
          <p:cNvCxnSpPr>
            <a:cxnSpLocks/>
            <a:stCxn id="101" idx="2"/>
            <a:endCxn id="91" idx="2"/>
          </p:cNvCxnSpPr>
          <p:nvPr/>
        </p:nvCxnSpPr>
        <p:spPr>
          <a:xfrm rot="10800000" flipV="1">
            <a:off x="6121979" y="3000641"/>
            <a:ext cx="884482" cy="1807992"/>
          </a:xfrm>
          <a:prstGeom prst="curvedConnector3">
            <a:avLst>
              <a:gd name="adj1" fmla="val 125846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ADBDE533-7400-DF41-8F09-95A7EAD101C3}"/>
              </a:ext>
            </a:extLst>
          </p:cNvPr>
          <p:cNvCxnSpPr>
            <a:cxnSpLocks/>
            <a:stCxn id="101" idx="2"/>
            <a:endCxn id="74" idx="2"/>
          </p:cNvCxnSpPr>
          <p:nvPr/>
        </p:nvCxnSpPr>
        <p:spPr>
          <a:xfrm rot="10800000" flipV="1">
            <a:off x="6135697" y="3000641"/>
            <a:ext cx="870764" cy="2668278"/>
          </a:xfrm>
          <a:prstGeom prst="curvedConnector3">
            <a:avLst>
              <a:gd name="adj1" fmla="val 12625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32A2DCC0-6DF2-6245-8894-B41D1C75068A}"/>
              </a:ext>
            </a:extLst>
          </p:cNvPr>
          <p:cNvCxnSpPr>
            <a:cxnSpLocks/>
            <a:stCxn id="83" idx="6"/>
            <a:endCxn id="101" idx="6"/>
          </p:cNvCxnSpPr>
          <p:nvPr/>
        </p:nvCxnSpPr>
        <p:spPr>
          <a:xfrm flipH="1" flipV="1">
            <a:off x="7366461" y="3000641"/>
            <a:ext cx="981446" cy="1807992"/>
          </a:xfrm>
          <a:prstGeom prst="curvedConnector3">
            <a:avLst>
              <a:gd name="adj1" fmla="val -23292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D02FD40-34AB-1F43-87D0-6E3B4857B379}"/>
              </a:ext>
            </a:extLst>
          </p:cNvPr>
          <p:cNvSpPr/>
          <p:nvPr/>
        </p:nvSpPr>
        <p:spPr>
          <a:xfrm>
            <a:off x="6654538" y="2257717"/>
            <a:ext cx="1254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Controller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61AB02-CC2A-C648-B22D-78CA06C626AB}"/>
              </a:ext>
            </a:extLst>
          </p:cNvPr>
          <p:cNvSpPr/>
          <p:nvPr/>
        </p:nvSpPr>
        <p:spPr>
          <a:xfrm>
            <a:off x="6708047" y="5848604"/>
            <a:ext cx="1965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“Moving” barrier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902ABE-1D73-B74B-9220-B1A64A89460B}"/>
              </a:ext>
            </a:extLst>
          </p:cNvPr>
          <p:cNvSpPr/>
          <p:nvPr/>
        </p:nvSpPr>
        <p:spPr>
          <a:xfrm>
            <a:off x="7949860" y="1927472"/>
            <a:ext cx="419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Reactive functions in state machine</a:t>
            </a:r>
          </a:p>
        </p:txBody>
      </p:sp>
      <p:sp>
        <p:nvSpPr>
          <p:cNvPr id="60" name="Rectangle: Rounded Corners 14">
            <a:extLst>
              <a:ext uri="{FF2B5EF4-FFF2-40B4-BE49-F238E27FC236}">
                <a16:creationId xmlns:a16="http://schemas.microsoft.com/office/drawing/2014/main" id="{BE5E45F1-637C-7E46-B465-97FC8C8937C5}"/>
              </a:ext>
            </a:extLst>
          </p:cNvPr>
          <p:cNvSpPr/>
          <p:nvPr/>
        </p:nvSpPr>
        <p:spPr>
          <a:xfrm>
            <a:off x="7152198" y="2705966"/>
            <a:ext cx="287215" cy="2642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61" name="Rectangle: Rounded Corners 14">
            <a:extLst>
              <a:ext uri="{FF2B5EF4-FFF2-40B4-BE49-F238E27FC236}">
                <a16:creationId xmlns:a16="http://schemas.microsoft.com/office/drawing/2014/main" id="{4998AF86-0B15-D249-9774-B24827DD7AF4}"/>
              </a:ext>
            </a:extLst>
          </p:cNvPr>
          <p:cNvSpPr/>
          <p:nvPr/>
        </p:nvSpPr>
        <p:spPr>
          <a:xfrm>
            <a:off x="7903126" y="4552668"/>
            <a:ext cx="287215" cy="2642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64" name="Rectangle: Rounded Corners 14">
            <a:extLst>
              <a:ext uri="{FF2B5EF4-FFF2-40B4-BE49-F238E27FC236}">
                <a16:creationId xmlns:a16="http://schemas.microsoft.com/office/drawing/2014/main" id="{AC5F544A-1E64-C24C-9840-3E9A0BBE22F7}"/>
              </a:ext>
            </a:extLst>
          </p:cNvPr>
          <p:cNvSpPr/>
          <p:nvPr/>
        </p:nvSpPr>
        <p:spPr>
          <a:xfrm>
            <a:off x="6292558" y="3637402"/>
            <a:ext cx="287215" cy="2642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65" name="Rectangle: Rounded Corners 14">
            <a:extLst>
              <a:ext uri="{FF2B5EF4-FFF2-40B4-BE49-F238E27FC236}">
                <a16:creationId xmlns:a16="http://schemas.microsoft.com/office/drawing/2014/main" id="{A27F0B3C-1B17-1B41-891C-D086FF19C9F1}"/>
              </a:ext>
            </a:extLst>
          </p:cNvPr>
          <p:cNvSpPr/>
          <p:nvPr/>
        </p:nvSpPr>
        <p:spPr>
          <a:xfrm>
            <a:off x="6278591" y="4519418"/>
            <a:ext cx="287215" cy="2642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66" name="Rectangle: Rounded Corners 14">
            <a:extLst>
              <a:ext uri="{FF2B5EF4-FFF2-40B4-BE49-F238E27FC236}">
                <a16:creationId xmlns:a16="http://schemas.microsoft.com/office/drawing/2014/main" id="{165AB27F-FE87-6E47-8CF8-1A694F1E34D1}"/>
              </a:ext>
            </a:extLst>
          </p:cNvPr>
          <p:cNvSpPr/>
          <p:nvPr/>
        </p:nvSpPr>
        <p:spPr>
          <a:xfrm>
            <a:off x="6259396" y="5364305"/>
            <a:ext cx="287215" cy="2642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44" name="Rectangular Callout 43">
            <a:extLst>
              <a:ext uri="{FF2B5EF4-FFF2-40B4-BE49-F238E27FC236}">
                <a16:creationId xmlns:a16="http://schemas.microsoft.com/office/drawing/2014/main" id="{B338F31C-1947-804C-89E3-7760684480E0}"/>
              </a:ext>
            </a:extLst>
          </p:cNvPr>
          <p:cNvSpPr/>
          <p:nvPr/>
        </p:nvSpPr>
        <p:spPr>
          <a:xfrm>
            <a:off x="9051255" y="2391483"/>
            <a:ext cx="2214622" cy="3857232"/>
          </a:xfrm>
          <a:prstGeom prst="wedgeRectCallout">
            <a:avLst>
              <a:gd name="adj1" fmla="val -81626"/>
              <a:gd name="adj2" fmla="val 126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BA35F00-675E-2F4F-AC71-74106945C732}"/>
              </a:ext>
            </a:extLst>
          </p:cNvPr>
          <p:cNvSpPr/>
          <p:nvPr/>
        </p:nvSpPr>
        <p:spPr>
          <a:xfrm>
            <a:off x="9255326" y="3347585"/>
            <a:ext cx="1685142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OnBegin</a:t>
            </a:r>
            <a:endParaRPr lang="en-US" sz="20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A891578-B95F-8A45-B9B5-1CD03DE3898A}"/>
              </a:ext>
            </a:extLst>
          </p:cNvPr>
          <p:cNvSpPr/>
          <p:nvPr/>
        </p:nvSpPr>
        <p:spPr>
          <a:xfrm>
            <a:off x="9255326" y="2548700"/>
            <a:ext cx="1685141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OnInit</a:t>
            </a:r>
            <a:endParaRPr lang="en-US" sz="2000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D6C5200-0718-F045-9D32-23D8ADBC034D}"/>
              </a:ext>
            </a:extLst>
          </p:cNvPr>
          <p:cNvSpPr/>
          <p:nvPr/>
        </p:nvSpPr>
        <p:spPr>
          <a:xfrm>
            <a:off x="9255324" y="4130973"/>
            <a:ext cx="1685144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OnNext</a:t>
            </a:r>
            <a:endParaRPr lang="en-US" sz="200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13914F6-A6C6-0D44-8827-D03A094D1B76}"/>
              </a:ext>
            </a:extLst>
          </p:cNvPr>
          <p:cNvSpPr/>
          <p:nvPr/>
        </p:nvSpPr>
        <p:spPr>
          <a:xfrm>
            <a:off x="9255324" y="4915868"/>
            <a:ext cx="1685144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OnComplete</a:t>
            </a:r>
            <a:endParaRPr lang="en-US" sz="2000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DFCE7A3-6783-9E4C-976D-3C50CDF9DF7B}"/>
              </a:ext>
            </a:extLst>
          </p:cNvPr>
          <p:cNvSpPr/>
          <p:nvPr/>
        </p:nvSpPr>
        <p:spPr>
          <a:xfrm>
            <a:off x="9255323" y="5684451"/>
            <a:ext cx="1685144" cy="45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OnDispose</a:t>
            </a:r>
            <a:endParaRPr lang="en-US" sz="20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0589466-4D34-074B-8853-2F115A158676}"/>
              </a:ext>
            </a:extLst>
          </p:cNvPr>
          <p:cNvCxnSpPr>
            <a:cxnSpLocks/>
            <a:stCxn id="46" idx="2"/>
            <a:endCxn id="45" idx="0"/>
          </p:cNvCxnSpPr>
          <p:nvPr/>
        </p:nvCxnSpPr>
        <p:spPr>
          <a:xfrm>
            <a:off x="10097897" y="3001847"/>
            <a:ext cx="0" cy="345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DA95540-96D3-724E-A203-AEBD4E18EB96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 flipH="1">
            <a:off x="10097896" y="3800732"/>
            <a:ext cx="1" cy="3302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8CF78A2-A5C3-C54B-8764-D55D2F16AF6E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10097896" y="4584120"/>
            <a:ext cx="0" cy="33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843D6DA-F8A4-6D4F-9ED4-71E6FDBA0771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10097895" y="5369015"/>
            <a:ext cx="1" cy="315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E113D4A4-4965-CF4E-96F2-2653A846C26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780311" y="4371737"/>
            <a:ext cx="278517" cy="41797"/>
          </a:xfrm>
          <a:prstGeom prst="bentConnector4">
            <a:avLst>
              <a:gd name="adj1" fmla="val 9325"/>
              <a:gd name="adj2" fmla="val 64692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AC054B6-215E-7C4B-B404-B187A045E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502" y="619584"/>
            <a:ext cx="671370" cy="6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4" grpId="0" animBg="1"/>
      <p:bldP spid="83" grpId="0" animBg="1"/>
      <p:bldP spid="83" grpId="1" animBg="1"/>
      <p:bldP spid="91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07" grpId="0" animBg="1"/>
      <p:bldP spid="7" grpId="0"/>
      <p:bldP spid="115" grpId="0"/>
      <p:bldP spid="49" grpId="0"/>
      <p:bldP spid="51" grpId="0"/>
      <p:bldP spid="60" grpId="0" animBg="1"/>
      <p:bldP spid="61" grpId="0" animBg="1"/>
      <p:bldP spid="64" grpId="0" animBg="1"/>
      <p:bldP spid="65" grpId="0" animBg="1"/>
      <p:bldP spid="6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8</a:t>
            </a:fld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60000" cy="14400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Example: Monitoring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7874F-36A8-B845-94ED-9EA0E6C76A40}"/>
              </a:ext>
            </a:extLst>
          </p:cNvPr>
          <p:cNvSpPr txBox="1"/>
          <p:nvPr/>
        </p:nvSpPr>
        <p:spPr>
          <a:xfrm>
            <a:off x="476098" y="2790445"/>
            <a:ext cx="5114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User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Monitor group key and latency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Move heavy groups to new operators if latency is high</a:t>
            </a:r>
          </a:p>
          <a:p>
            <a:endParaRPr lang="en-US" sz="2000" dirty="0">
              <a:ea typeface="Verdana" panose="020B0604030504040204" pitchFamily="34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Key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Low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High scalability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DE11A-0FDB-3747-92E6-E7E469CA8141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6319458" y="3318619"/>
            <a:ext cx="864468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CB214A-798B-1E44-B65D-74DCD8509980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6379519" y="4467753"/>
            <a:ext cx="86594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E80351-7448-4F4F-893F-6A9F6132ACAF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6420778" y="5616885"/>
            <a:ext cx="824730" cy="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70C1E2-18D4-CE46-8E33-7235E6893C3C}"/>
              </a:ext>
            </a:extLst>
          </p:cNvPr>
          <p:cNvSpPr/>
          <p:nvPr/>
        </p:nvSpPr>
        <p:spPr>
          <a:xfrm>
            <a:off x="7183926" y="3066619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0AAC20-D8C5-E246-9A1E-51E52DBE10E0}"/>
              </a:ext>
            </a:extLst>
          </p:cNvPr>
          <p:cNvSpPr/>
          <p:nvPr/>
        </p:nvSpPr>
        <p:spPr>
          <a:xfrm>
            <a:off x="7245508" y="5364888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BFD3BA-FE7D-FF4B-8175-9312889C0599}"/>
              </a:ext>
            </a:extLst>
          </p:cNvPr>
          <p:cNvSpPr/>
          <p:nvPr/>
        </p:nvSpPr>
        <p:spPr>
          <a:xfrm>
            <a:off x="9205270" y="4215752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69E7C9-4131-5242-B446-5F0B76E452EA}"/>
              </a:ext>
            </a:extLst>
          </p:cNvPr>
          <p:cNvCxnSpPr>
            <a:cxnSpLocks/>
            <a:stCxn id="10" idx="5"/>
            <a:endCxn id="12" idx="1"/>
          </p:cNvCxnSpPr>
          <p:nvPr/>
        </p:nvCxnSpPr>
        <p:spPr>
          <a:xfrm>
            <a:off x="7614117" y="3496810"/>
            <a:ext cx="1664962" cy="79275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C340D-6EF8-1D4F-9AF1-2F14F4C7D06F}"/>
              </a:ext>
            </a:extLst>
          </p:cNvPr>
          <p:cNvCxnSpPr>
            <a:cxnSpLocks/>
            <a:stCxn id="15" idx="6"/>
            <a:endCxn id="12" idx="2"/>
          </p:cNvCxnSpPr>
          <p:nvPr/>
        </p:nvCxnSpPr>
        <p:spPr>
          <a:xfrm flipV="1">
            <a:off x="7749460" y="4467752"/>
            <a:ext cx="1455810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4F21F4B-CB8D-9146-8F2A-CE1F1C0C50D8}"/>
              </a:ext>
            </a:extLst>
          </p:cNvPr>
          <p:cNvSpPr/>
          <p:nvPr/>
        </p:nvSpPr>
        <p:spPr>
          <a:xfrm>
            <a:off x="7245460" y="4215753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EAD5C3-916B-3C4A-8959-896B4CBD58C3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7749508" y="4645943"/>
            <a:ext cx="1529571" cy="97094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75829F7-0E36-B847-BA98-34588DE4B456}"/>
              </a:ext>
            </a:extLst>
          </p:cNvPr>
          <p:cNvSpPr/>
          <p:nvPr/>
        </p:nvSpPr>
        <p:spPr>
          <a:xfrm>
            <a:off x="8187991" y="1641312"/>
            <a:ext cx="504000" cy="50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E3E14D55-26F9-4641-BA69-3BE4D411F3C5}"/>
              </a:ext>
            </a:extLst>
          </p:cNvPr>
          <p:cNvCxnSpPr>
            <a:cxnSpLocks/>
            <a:stCxn id="52" idx="2"/>
            <a:endCxn id="10" idx="2"/>
          </p:cNvCxnSpPr>
          <p:nvPr/>
        </p:nvCxnSpPr>
        <p:spPr>
          <a:xfrm rot="10800000" flipV="1">
            <a:off x="7183927" y="1893311"/>
            <a:ext cx="1004065" cy="1425307"/>
          </a:xfrm>
          <a:prstGeom prst="curvedConnector3">
            <a:avLst>
              <a:gd name="adj1" fmla="val 122767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0D8C6F2F-0840-A348-85DF-06C911FEACD7}"/>
              </a:ext>
            </a:extLst>
          </p:cNvPr>
          <p:cNvCxnSpPr>
            <a:cxnSpLocks/>
            <a:stCxn id="52" idx="2"/>
            <a:endCxn id="15" idx="2"/>
          </p:cNvCxnSpPr>
          <p:nvPr/>
        </p:nvCxnSpPr>
        <p:spPr>
          <a:xfrm rot="10800000" flipV="1">
            <a:off x="7245461" y="1893311"/>
            <a:ext cx="942531" cy="2574441"/>
          </a:xfrm>
          <a:prstGeom prst="curvedConnector3">
            <a:avLst>
              <a:gd name="adj1" fmla="val 124254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6B8D056A-530A-614F-B3BC-10F3B23E19FA}"/>
              </a:ext>
            </a:extLst>
          </p:cNvPr>
          <p:cNvCxnSpPr>
            <a:cxnSpLocks/>
            <a:stCxn id="52" idx="2"/>
            <a:endCxn id="11" idx="2"/>
          </p:cNvCxnSpPr>
          <p:nvPr/>
        </p:nvCxnSpPr>
        <p:spPr>
          <a:xfrm rot="10800000" flipV="1">
            <a:off x="7245509" y="1893312"/>
            <a:ext cx="942483" cy="3723576"/>
          </a:xfrm>
          <a:prstGeom prst="curvedConnector3">
            <a:avLst>
              <a:gd name="adj1" fmla="val 124255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EF943AD4-8201-0A4B-833A-54941C0BD61F}"/>
              </a:ext>
            </a:extLst>
          </p:cNvPr>
          <p:cNvCxnSpPr>
            <a:cxnSpLocks/>
            <a:stCxn id="12" idx="6"/>
            <a:endCxn id="52" idx="6"/>
          </p:cNvCxnSpPr>
          <p:nvPr/>
        </p:nvCxnSpPr>
        <p:spPr>
          <a:xfrm flipH="1" flipV="1">
            <a:off x="8691991" y="1893312"/>
            <a:ext cx="1017279" cy="2574440"/>
          </a:xfrm>
          <a:prstGeom prst="curvedConnector3">
            <a:avLst>
              <a:gd name="adj1" fmla="val -22472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CAA9C1D-E327-AD4E-AC19-FCAAC8F92F73}"/>
              </a:ext>
            </a:extLst>
          </p:cNvPr>
          <p:cNvSpPr/>
          <p:nvPr/>
        </p:nvSpPr>
        <p:spPr>
          <a:xfrm>
            <a:off x="6444354" y="5893059"/>
            <a:ext cx="215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Mapper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03F5F7-0D3F-0A4C-BC0F-EA2926507353}"/>
              </a:ext>
            </a:extLst>
          </p:cNvPr>
          <p:cNvSpPr/>
          <p:nvPr/>
        </p:nvSpPr>
        <p:spPr>
          <a:xfrm>
            <a:off x="8597718" y="4835044"/>
            <a:ext cx="215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Reducer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A94EC2E-229F-B647-92FC-0D0209A3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35" y="5243002"/>
            <a:ext cx="427083" cy="4270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54A70DD-B5A0-914E-A58E-0D53F64B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290" y="4109358"/>
            <a:ext cx="427083" cy="42708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55C1575-9585-E941-879B-6F31CBD4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135" y="2949421"/>
            <a:ext cx="427083" cy="42708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2106F84-5015-524F-93D2-C3E5A3105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816" y="4023810"/>
            <a:ext cx="427083" cy="42708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519C391-788A-4547-83CF-9726DFCBEBA3}"/>
              </a:ext>
            </a:extLst>
          </p:cNvPr>
          <p:cNvSpPr/>
          <p:nvPr/>
        </p:nvSpPr>
        <p:spPr>
          <a:xfrm rot="1246312">
            <a:off x="6950364" y="4048873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50C54E-045E-E840-9EDC-902E4E78565C}"/>
              </a:ext>
            </a:extLst>
          </p:cNvPr>
          <p:cNvSpPr/>
          <p:nvPr/>
        </p:nvSpPr>
        <p:spPr>
          <a:xfrm rot="1246312">
            <a:off x="7001077" y="2826964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541D0F-E36C-8C48-AC81-CA0F87051900}"/>
              </a:ext>
            </a:extLst>
          </p:cNvPr>
          <p:cNvSpPr/>
          <p:nvPr/>
        </p:nvSpPr>
        <p:spPr>
          <a:xfrm rot="1613273">
            <a:off x="8657875" y="3914331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310AB225-A812-064F-96A7-6F0FDDF98C92}"/>
              </a:ext>
            </a:extLst>
          </p:cNvPr>
          <p:cNvSpPr/>
          <p:nvPr/>
        </p:nvSpPr>
        <p:spPr>
          <a:xfrm>
            <a:off x="7438668" y="1399122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9F13EE4B-7D9B-2A49-8DC2-E6187ABF47DA}"/>
              </a:ext>
            </a:extLst>
          </p:cNvPr>
          <p:cNvSpPr/>
          <p:nvPr/>
        </p:nvSpPr>
        <p:spPr>
          <a:xfrm>
            <a:off x="6581153" y="2412859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07587924-936D-974F-9F61-166FB6AB78FC}"/>
              </a:ext>
            </a:extLst>
          </p:cNvPr>
          <p:cNvSpPr/>
          <p:nvPr/>
        </p:nvSpPr>
        <p:spPr>
          <a:xfrm>
            <a:off x="7258815" y="5015945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F7FDB55B-4D4C-8441-A05D-378A6099F25C}"/>
              </a:ext>
            </a:extLst>
          </p:cNvPr>
          <p:cNvSpPr/>
          <p:nvPr/>
        </p:nvSpPr>
        <p:spPr>
          <a:xfrm>
            <a:off x="9279079" y="3813190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13DD3422-AED3-FA41-9E44-7737A2D20A2A}"/>
              </a:ext>
            </a:extLst>
          </p:cNvPr>
          <p:cNvSpPr/>
          <p:nvPr/>
        </p:nvSpPr>
        <p:spPr>
          <a:xfrm>
            <a:off x="9330314" y="1749311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50C351-03BE-3A40-8D13-7308EB5371A6}"/>
              </a:ext>
            </a:extLst>
          </p:cNvPr>
          <p:cNvSpPr/>
          <p:nvPr/>
        </p:nvSpPr>
        <p:spPr>
          <a:xfrm>
            <a:off x="8550734" y="4355523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E231008-A9E0-854E-A7C3-3D7680D9B788}"/>
              </a:ext>
            </a:extLst>
          </p:cNvPr>
          <p:cNvSpPr/>
          <p:nvPr/>
        </p:nvSpPr>
        <p:spPr>
          <a:xfrm rot="19498809">
            <a:off x="8701151" y="4838538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259FE47-0C6D-4841-A295-E6C4DAEBD220}"/>
              </a:ext>
            </a:extLst>
          </p:cNvPr>
          <p:cNvSpPr/>
          <p:nvPr/>
        </p:nvSpPr>
        <p:spPr>
          <a:xfrm rot="768672">
            <a:off x="8959101" y="1774271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E27DFA-4E46-CC45-9AFC-DAB90C494884}"/>
              </a:ext>
            </a:extLst>
          </p:cNvPr>
          <p:cNvSpPr/>
          <p:nvPr/>
        </p:nvSpPr>
        <p:spPr>
          <a:xfrm rot="1246312">
            <a:off x="6993986" y="5225608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D85291-D6B5-B245-B689-C26549DC4EE1}"/>
              </a:ext>
            </a:extLst>
          </p:cNvPr>
          <p:cNvSpPr/>
          <p:nvPr/>
        </p:nvSpPr>
        <p:spPr>
          <a:xfrm>
            <a:off x="6928173" y="999842"/>
            <a:ext cx="2077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Control message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DF83DF-A6F4-044D-9A43-981AA0784669}"/>
              </a:ext>
            </a:extLst>
          </p:cNvPr>
          <p:cNvSpPr/>
          <p:nvPr/>
        </p:nvSpPr>
        <p:spPr>
          <a:xfrm>
            <a:off x="7850769" y="1419695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5" grpId="0"/>
      <p:bldP spid="65" grpId="1"/>
      <p:bldP spid="43" grpId="0" animBg="1"/>
      <p:bldP spid="4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B6B68CC-8AE0-3540-9F12-90B10D926F5E}"/>
              </a:ext>
            </a:extLst>
          </p:cNvPr>
          <p:cNvCxnSpPr>
            <a:cxnSpLocks/>
            <a:stCxn id="12" idx="0"/>
            <a:endCxn id="96" idx="4"/>
          </p:cNvCxnSpPr>
          <p:nvPr/>
        </p:nvCxnSpPr>
        <p:spPr>
          <a:xfrm flipH="1" flipV="1">
            <a:off x="9444431" y="4211209"/>
            <a:ext cx="12839" cy="634944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1A4BF3E-E129-F44D-869E-3FFDD0052378}"/>
              </a:ext>
            </a:extLst>
          </p:cNvPr>
          <p:cNvCxnSpPr>
            <a:cxnSpLocks/>
            <a:stCxn id="10" idx="5"/>
            <a:endCxn id="96" idx="2"/>
          </p:cNvCxnSpPr>
          <p:nvPr/>
        </p:nvCxnSpPr>
        <p:spPr>
          <a:xfrm>
            <a:off x="7614117" y="3496810"/>
            <a:ext cx="1578314" cy="46239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80921B7-DDCC-744A-8F2E-9C3AE45AFBCC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7656294" y="3959209"/>
            <a:ext cx="1536137" cy="37280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6CB4978-9459-564C-A0D6-CA9871E82000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7633488" y="3959209"/>
            <a:ext cx="1558943" cy="15512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B3CF-443A-4ACD-927C-E1310D4A9B94}" type="slidenum">
              <a:rPr lang="en-GB" smtClean="0"/>
              <a:t>9</a:t>
            </a:fld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EA34BB-3A59-D94F-A611-5FB505866177}"/>
              </a:ext>
            </a:extLst>
          </p:cNvPr>
          <p:cNvSpPr/>
          <p:nvPr/>
        </p:nvSpPr>
        <p:spPr>
          <a:xfrm>
            <a:off x="0" y="784596"/>
            <a:ext cx="3960000" cy="14400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Example: Modification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7874F-36A8-B845-94ED-9EA0E6C76A40}"/>
              </a:ext>
            </a:extLst>
          </p:cNvPr>
          <p:cNvSpPr txBox="1"/>
          <p:nvPr/>
        </p:nvSpPr>
        <p:spPr>
          <a:xfrm>
            <a:off x="448742" y="2645302"/>
            <a:ext cx="51144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User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Monitor group key and latency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Move heavy groups to new operators if latency is high</a:t>
            </a:r>
          </a:p>
          <a:p>
            <a:endParaRPr lang="en-US" sz="2000" dirty="0">
              <a:ea typeface="Verdana" panose="020B0604030504040204" pitchFamily="34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ea typeface="Gill Sans" charset="0"/>
                <a:cs typeface="Gill Sans" charset="0"/>
              </a:rPr>
              <a:t>Key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Low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panose="020B0604030504040204" pitchFamily="34" charset="0"/>
                <a:cs typeface="Consolas" panose="020B0609020204030204" pitchFamily="49" charset="0"/>
              </a:rPr>
              <a:t>High 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Verdana" panose="020B0604030504040204" pitchFamily="34" charset="0"/>
                <a:cs typeface="Consolas" panose="020B0609020204030204" pitchFamily="49" charset="0"/>
              </a:rPr>
              <a:t>Global consistency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DE11A-0FDB-3747-92E6-E7E469CA8141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6326316" y="3311561"/>
            <a:ext cx="864000" cy="70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CB214A-798B-1E44-B65D-74DCD8509980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6393188" y="4395753"/>
            <a:ext cx="8640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E80351-7448-4F4F-893F-6A9F6132ACAF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6379519" y="5544888"/>
            <a:ext cx="8640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70C1E2-18D4-CE46-8E33-7235E6893C3C}"/>
              </a:ext>
            </a:extLst>
          </p:cNvPr>
          <p:cNvSpPr/>
          <p:nvPr/>
        </p:nvSpPr>
        <p:spPr>
          <a:xfrm>
            <a:off x="7183926" y="3066619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0AAC20-D8C5-E246-9A1E-51E52DBE10E0}"/>
              </a:ext>
            </a:extLst>
          </p:cNvPr>
          <p:cNvSpPr/>
          <p:nvPr/>
        </p:nvSpPr>
        <p:spPr>
          <a:xfrm>
            <a:off x="7245508" y="5364888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BFD3BA-FE7D-FF4B-8175-9312889C0599}"/>
              </a:ext>
            </a:extLst>
          </p:cNvPr>
          <p:cNvSpPr/>
          <p:nvPr/>
        </p:nvSpPr>
        <p:spPr>
          <a:xfrm>
            <a:off x="9205270" y="4846153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69E7C9-4131-5242-B446-5F0B76E452EA}"/>
              </a:ext>
            </a:extLst>
          </p:cNvPr>
          <p:cNvCxnSpPr>
            <a:cxnSpLocks/>
            <a:stCxn id="10" idx="5"/>
            <a:endCxn id="12" idx="1"/>
          </p:cNvCxnSpPr>
          <p:nvPr/>
        </p:nvCxnSpPr>
        <p:spPr>
          <a:xfrm>
            <a:off x="7614117" y="3496810"/>
            <a:ext cx="1664962" cy="142315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C340D-6EF8-1D4F-9AF1-2F14F4C7D06F}"/>
              </a:ext>
            </a:extLst>
          </p:cNvPr>
          <p:cNvCxnSpPr>
            <a:cxnSpLocks/>
            <a:stCxn id="15" idx="6"/>
            <a:endCxn id="12" idx="2"/>
          </p:cNvCxnSpPr>
          <p:nvPr/>
        </p:nvCxnSpPr>
        <p:spPr>
          <a:xfrm>
            <a:off x="7749460" y="4467753"/>
            <a:ext cx="1455810" cy="63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4F21F4B-CB8D-9146-8F2A-CE1F1C0C50D8}"/>
              </a:ext>
            </a:extLst>
          </p:cNvPr>
          <p:cNvSpPr/>
          <p:nvPr/>
        </p:nvSpPr>
        <p:spPr>
          <a:xfrm>
            <a:off x="7245460" y="4215753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EAD5C3-916B-3C4A-8959-896B4CBD58C3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7749508" y="5276344"/>
            <a:ext cx="1529571" cy="3405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75829F7-0E36-B847-BA98-34588DE4B456}"/>
              </a:ext>
            </a:extLst>
          </p:cNvPr>
          <p:cNvSpPr/>
          <p:nvPr/>
        </p:nvSpPr>
        <p:spPr>
          <a:xfrm>
            <a:off x="8187991" y="1641312"/>
            <a:ext cx="504000" cy="50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E3E14D55-26F9-4641-BA69-3BE4D411F3C5}"/>
              </a:ext>
            </a:extLst>
          </p:cNvPr>
          <p:cNvCxnSpPr>
            <a:cxnSpLocks/>
            <a:stCxn id="52" idx="2"/>
            <a:endCxn id="10" idx="2"/>
          </p:cNvCxnSpPr>
          <p:nvPr/>
        </p:nvCxnSpPr>
        <p:spPr>
          <a:xfrm rot="10800000" flipV="1">
            <a:off x="7183927" y="1893311"/>
            <a:ext cx="1004065" cy="1425307"/>
          </a:xfrm>
          <a:prstGeom prst="curvedConnector3">
            <a:avLst>
              <a:gd name="adj1" fmla="val 122767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0D8C6F2F-0840-A348-85DF-06C911FEACD7}"/>
              </a:ext>
            </a:extLst>
          </p:cNvPr>
          <p:cNvCxnSpPr>
            <a:cxnSpLocks/>
            <a:stCxn id="52" idx="2"/>
            <a:endCxn id="15" idx="2"/>
          </p:cNvCxnSpPr>
          <p:nvPr/>
        </p:nvCxnSpPr>
        <p:spPr>
          <a:xfrm rot="10800000" flipV="1">
            <a:off x="7245461" y="1893311"/>
            <a:ext cx="942531" cy="2574441"/>
          </a:xfrm>
          <a:prstGeom prst="curvedConnector3">
            <a:avLst>
              <a:gd name="adj1" fmla="val 124254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6B8D056A-530A-614F-B3BC-10F3B23E19FA}"/>
              </a:ext>
            </a:extLst>
          </p:cNvPr>
          <p:cNvCxnSpPr>
            <a:cxnSpLocks/>
            <a:stCxn id="52" idx="2"/>
            <a:endCxn id="11" idx="2"/>
          </p:cNvCxnSpPr>
          <p:nvPr/>
        </p:nvCxnSpPr>
        <p:spPr>
          <a:xfrm rot="10800000" flipV="1">
            <a:off x="7245509" y="1893312"/>
            <a:ext cx="942483" cy="3723576"/>
          </a:xfrm>
          <a:prstGeom prst="curvedConnector3">
            <a:avLst>
              <a:gd name="adj1" fmla="val 124255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EF943AD4-8201-0A4B-833A-54941C0BD61F}"/>
              </a:ext>
            </a:extLst>
          </p:cNvPr>
          <p:cNvCxnSpPr>
            <a:cxnSpLocks/>
            <a:stCxn id="12" idx="6"/>
            <a:endCxn id="52" idx="6"/>
          </p:cNvCxnSpPr>
          <p:nvPr/>
        </p:nvCxnSpPr>
        <p:spPr>
          <a:xfrm flipH="1" flipV="1">
            <a:off x="8691991" y="1893312"/>
            <a:ext cx="1017279" cy="3204841"/>
          </a:xfrm>
          <a:prstGeom prst="curvedConnector3">
            <a:avLst>
              <a:gd name="adj1" fmla="val -22472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E7ED0205-2305-934F-9828-C0B68B75E7EA}"/>
              </a:ext>
            </a:extLst>
          </p:cNvPr>
          <p:cNvSpPr/>
          <p:nvPr/>
        </p:nvSpPr>
        <p:spPr>
          <a:xfrm>
            <a:off x="9192431" y="3707209"/>
            <a:ext cx="504000" cy="504000"/>
          </a:xfrm>
          <a:prstGeom prst="ellipse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2D526959-D35C-534C-9FBB-5CEE2B5EB887}"/>
              </a:ext>
            </a:extLst>
          </p:cNvPr>
          <p:cNvCxnSpPr>
            <a:cxnSpLocks/>
            <a:stCxn id="96" idx="6"/>
            <a:endCxn id="52" idx="6"/>
          </p:cNvCxnSpPr>
          <p:nvPr/>
        </p:nvCxnSpPr>
        <p:spPr>
          <a:xfrm flipH="1" flipV="1">
            <a:off x="8691991" y="1893312"/>
            <a:ext cx="1004440" cy="2065897"/>
          </a:xfrm>
          <a:prstGeom prst="curvedConnector3">
            <a:avLst>
              <a:gd name="adj1" fmla="val -22759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F2FEB1F-B0D2-D743-9C11-8C24008D14F0}"/>
              </a:ext>
            </a:extLst>
          </p:cNvPr>
          <p:cNvSpPr/>
          <p:nvPr/>
        </p:nvSpPr>
        <p:spPr>
          <a:xfrm>
            <a:off x="8707164" y="3329725"/>
            <a:ext cx="1911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New reducer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03F5F7-0D3F-0A4C-BC0F-EA2926507353}"/>
              </a:ext>
            </a:extLst>
          </p:cNvPr>
          <p:cNvSpPr/>
          <p:nvPr/>
        </p:nvSpPr>
        <p:spPr>
          <a:xfrm>
            <a:off x="8512676" y="5413426"/>
            <a:ext cx="215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Old reducer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A94EC2E-229F-B647-92FC-0D0209A3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35" y="5243002"/>
            <a:ext cx="427083" cy="4270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54A70DD-B5A0-914E-A58E-0D53F64B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290" y="4045190"/>
            <a:ext cx="427083" cy="42708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55C1575-9585-E941-879B-6F31CBD4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135" y="2917337"/>
            <a:ext cx="427083" cy="42708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519C391-788A-4547-83CF-9726DFCBEBA3}"/>
              </a:ext>
            </a:extLst>
          </p:cNvPr>
          <p:cNvSpPr/>
          <p:nvPr/>
        </p:nvSpPr>
        <p:spPr>
          <a:xfrm rot="1246312">
            <a:off x="6707787" y="2202589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50C54E-045E-E840-9EDC-902E4E78565C}"/>
              </a:ext>
            </a:extLst>
          </p:cNvPr>
          <p:cNvSpPr/>
          <p:nvPr/>
        </p:nvSpPr>
        <p:spPr>
          <a:xfrm rot="1246312">
            <a:off x="7081755" y="2360945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541D0F-E36C-8C48-AC81-CA0F87051900}"/>
              </a:ext>
            </a:extLst>
          </p:cNvPr>
          <p:cNvSpPr/>
          <p:nvPr/>
        </p:nvSpPr>
        <p:spPr>
          <a:xfrm rot="1246312">
            <a:off x="7449757" y="2498345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A109E0-1A3E-F349-9300-A7C216CD4D6A}"/>
              </a:ext>
            </a:extLst>
          </p:cNvPr>
          <p:cNvSpPr/>
          <p:nvPr/>
        </p:nvSpPr>
        <p:spPr>
          <a:xfrm>
            <a:off x="9446799" y="4305563"/>
            <a:ext cx="215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State dependency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9F13EE4B-7D9B-2A49-8DC2-E6187ABF47DA}"/>
              </a:ext>
            </a:extLst>
          </p:cNvPr>
          <p:cNvSpPr/>
          <p:nvPr/>
        </p:nvSpPr>
        <p:spPr>
          <a:xfrm>
            <a:off x="6534573" y="1743945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1</a:t>
            </a:r>
            <a:endParaRPr lang="en-US" sz="1600" dirty="0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07587924-936D-974F-9F61-166FB6AB78FC}"/>
              </a:ext>
            </a:extLst>
          </p:cNvPr>
          <p:cNvSpPr/>
          <p:nvPr/>
        </p:nvSpPr>
        <p:spPr>
          <a:xfrm>
            <a:off x="7258815" y="5015945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2</a:t>
            </a:r>
            <a:endParaRPr lang="en-US" sz="1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A90C0A-191E-C145-B9B0-175BE0620050}"/>
              </a:ext>
            </a:extLst>
          </p:cNvPr>
          <p:cNvSpPr/>
          <p:nvPr/>
        </p:nvSpPr>
        <p:spPr>
          <a:xfrm rot="1157003">
            <a:off x="8424747" y="3614240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F9A641-DC48-5C4B-8CDA-274D98685943}"/>
              </a:ext>
            </a:extLst>
          </p:cNvPr>
          <p:cNvSpPr/>
          <p:nvPr/>
        </p:nvSpPr>
        <p:spPr>
          <a:xfrm rot="19746911">
            <a:off x="8471782" y="3993103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760048-04C5-CF4F-9C73-87138C5CAF31}"/>
              </a:ext>
            </a:extLst>
          </p:cNvPr>
          <p:cNvSpPr/>
          <p:nvPr/>
        </p:nvSpPr>
        <p:spPr>
          <a:xfrm rot="18724470">
            <a:off x="8646402" y="4292918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C6D10F-7B36-174B-AF02-4B50569AC773}"/>
              </a:ext>
            </a:extLst>
          </p:cNvPr>
          <p:cNvSpPr/>
          <p:nvPr/>
        </p:nvSpPr>
        <p:spPr>
          <a:xfrm rot="20248466">
            <a:off x="8584024" y="5230408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E7BE10-5723-F54A-ADF4-2AB15BB8795C}"/>
              </a:ext>
            </a:extLst>
          </p:cNvPr>
          <p:cNvSpPr/>
          <p:nvPr/>
        </p:nvSpPr>
        <p:spPr>
          <a:xfrm rot="1873079">
            <a:off x="8672112" y="4821809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844CAE-B9F6-404A-89D3-774F7764A1B6}"/>
              </a:ext>
            </a:extLst>
          </p:cNvPr>
          <p:cNvSpPr/>
          <p:nvPr/>
        </p:nvSpPr>
        <p:spPr>
          <a:xfrm rot="2482658">
            <a:off x="8951887" y="4587328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51F2B2B3-966B-CE4C-8EB6-0334E0AB3FF9}"/>
              </a:ext>
            </a:extLst>
          </p:cNvPr>
          <p:cNvSpPr/>
          <p:nvPr/>
        </p:nvSpPr>
        <p:spPr>
          <a:xfrm>
            <a:off x="9798874" y="5191781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A2A5BEE-F8AE-B24C-A430-AB1970CC3DE3}"/>
              </a:ext>
            </a:extLst>
          </p:cNvPr>
          <p:cNvSpPr/>
          <p:nvPr/>
        </p:nvSpPr>
        <p:spPr>
          <a:xfrm rot="16200000">
            <a:off x="9366181" y="4412196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6497A9C-7F83-8F48-A2DE-385AFBB8741C}"/>
              </a:ext>
            </a:extLst>
          </p:cNvPr>
          <p:cNvSpPr/>
          <p:nvPr/>
        </p:nvSpPr>
        <p:spPr>
          <a:xfrm rot="17603640">
            <a:off x="9772935" y="3188449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64" name="Diamond 63">
            <a:extLst>
              <a:ext uri="{FF2B5EF4-FFF2-40B4-BE49-F238E27FC236}">
                <a16:creationId xmlns:a16="http://schemas.microsoft.com/office/drawing/2014/main" id="{D44F6206-6D3F-8C4C-BC27-A8B3089FE138}"/>
              </a:ext>
            </a:extLst>
          </p:cNvPr>
          <p:cNvSpPr/>
          <p:nvPr/>
        </p:nvSpPr>
        <p:spPr>
          <a:xfrm>
            <a:off x="9108568" y="3376515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6A118F9F-17D6-1A40-81F2-821C5A2C7131}"/>
              </a:ext>
            </a:extLst>
          </p:cNvPr>
          <p:cNvSpPr/>
          <p:nvPr/>
        </p:nvSpPr>
        <p:spPr>
          <a:xfrm>
            <a:off x="10172065" y="3183472"/>
            <a:ext cx="288000" cy="2880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6</a:t>
            </a:r>
            <a:endParaRPr lang="en-US" sz="1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8BD0CAF-5E7B-AA4B-A9EE-966368345362}"/>
              </a:ext>
            </a:extLst>
          </p:cNvPr>
          <p:cNvSpPr/>
          <p:nvPr/>
        </p:nvSpPr>
        <p:spPr>
          <a:xfrm rot="17392348">
            <a:off x="9831282" y="4747091"/>
            <a:ext cx="255450" cy="27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71" name="Rectangle: Rounded Corners 14">
            <a:extLst>
              <a:ext uri="{FF2B5EF4-FFF2-40B4-BE49-F238E27FC236}">
                <a16:creationId xmlns:a16="http://schemas.microsoft.com/office/drawing/2014/main" id="{9B4E5DF3-10E6-224B-BD85-CFBDC0CF0AA8}"/>
              </a:ext>
            </a:extLst>
          </p:cNvPr>
          <p:cNvSpPr/>
          <p:nvPr/>
        </p:nvSpPr>
        <p:spPr>
          <a:xfrm>
            <a:off x="9407150" y="4854597"/>
            <a:ext cx="139097" cy="2399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73" name="Rectangle: Rounded Corners 14">
            <a:extLst>
              <a:ext uri="{FF2B5EF4-FFF2-40B4-BE49-F238E27FC236}">
                <a16:creationId xmlns:a16="http://schemas.microsoft.com/office/drawing/2014/main" id="{BF6DB410-B2D4-3644-B55D-B9CC8408F58E}"/>
              </a:ext>
            </a:extLst>
          </p:cNvPr>
          <p:cNvSpPr/>
          <p:nvPr/>
        </p:nvSpPr>
        <p:spPr>
          <a:xfrm>
            <a:off x="9557333" y="4854497"/>
            <a:ext cx="139097" cy="2399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74" name="Rectangle: Rounded Corners 14">
            <a:extLst>
              <a:ext uri="{FF2B5EF4-FFF2-40B4-BE49-F238E27FC236}">
                <a16:creationId xmlns:a16="http://schemas.microsoft.com/office/drawing/2014/main" id="{8299ABC9-3DD3-F441-98FE-E24DBB092AA5}"/>
              </a:ext>
            </a:extLst>
          </p:cNvPr>
          <p:cNvSpPr/>
          <p:nvPr/>
        </p:nvSpPr>
        <p:spPr>
          <a:xfrm>
            <a:off x="9438334" y="3702783"/>
            <a:ext cx="139097" cy="2399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1"/>
      <p:bldP spid="43" grpId="2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  <p:bldP spid="46" grpId="3" animBg="1"/>
      <p:bldP spid="46" grpId="4" animBg="1"/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8" grpId="1" animBg="1"/>
      <p:bldP spid="58" grpId="2" animBg="1"/>
      <p:bldP spid="58" grpId="3" animBg="1"/>
      <p:bldP spid="58" grpId="4" animBg="1"/>
      <p:bldP spid="59" grpId="0" animBg="1"/>
      <p:bldP spid="59" grpId="1" animBg="1"/>
      <p:bldP spid="64" grpId="0" animBg="1"/>
      <p:bldP spid="64" grpId="1" animBg="1"/>
      <p:bldP spid="65" grpId="0" animBg="1"/>
      <p:bldP spid="65" grpId="1" animBg="1"/>
      <p:bldP spid="67" grpId="1" animBg="1"/>
      <p:bldP spid="67" grpId="2" animBg="1"/>
      <p:bldP spid="67" grpId="3" animBg="1"/>
      <p:bldP spid="67" grpId="4" animBg="1"/>
      <p:bldP spid="71" grpId="0" animBg="1"/>
      <p:bldP spid="71" grpId="1" animBg="1"/>
      <p:bldP spid="73" grpId="0" animBg="1"/>
      <p:bldP spid="74" grpId="0" animBg="1"/>
      <p:bldP spid="7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10015</TotalTime>
  <Words>1050</Words>
  <Application>Microsoft Macintosh PowerPoint</Application>
  <PresentationFormat>Widescreen</PresentationFormat>
  <Paragraphs>307</Paragraphs>
  <Slides>22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Consolas</vt:lpstr>
      <vt:lpstr>Gill Sans</vt:lpstr>
      <vt:lpstr>Rockwell</vt:lpstr>
      <vt:lpstr>Verdana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LUO MAI</dc:creator>
  <cp:lastModifiedBy>LUO MAI</cp:lastModifiedBy>
  <cp:revision>1056</cp:revision>
  <dcterms:created xsi:type="dcterms:W3CDTF">2017-10-25T12:23:47Z</dcterms:created>
  <dcterms:modified xsi:type="dcterms:W3CDTF">2018-10-08T17:35:44Z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b-lamai@microsoft.com</vt:lpwstr>
  </property>
  <property fmtid="{D5CDD505-2E9C-101B-9397-08002B2CF9AE}" pid="5" name="MSIP_Label_f42aa342-8706-4288-bd11-ebb85995028c_SetDate">
    <vt:lpwstr>2017-10-25T12:24:12.9566015Z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